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4"/>
  </p:sldMasterIdLst>
  <p:notesMasterIdLst>
    <p:notesMasterId r:id="rId38"/>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7315200" cy="9601200"/>
  <p:embeddedFontLst>
    <p:embeddedFont>
      <p:font typeface="Constantia" panose="02030602050306030303" pitchFamily="18"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Arial Black" panose="020B0A04020102020204" pitchFamily="34" charset="0"/>
      <p:bold r:id="rId47"/>
    </p:embeddedFont>
    <p:embeddedFont>
      <p:font typeface="Wingdings 2" panose="05020102010507070707" pitchFamily="18" charset="2"/>
      <p:regular r:id="rId48"/>
    </p:embeddedFont>
    <p:embeddedFont>
      <p:font typeface="Verdana" panose="020B0604030504040204" pitchFamily="34" charset="0"/>
      <p:regular r:id="rId49"/>
      <p:bold r:id="rId50"/>
      <p:italic r:id="rId51"/>
      <p:boldItalic r:id="rId52"/>
    </p:embeddedFont>
  </p:embeddedFontLst>
  <p:defaultTextStyle>
    <a:defPPr>
      <a:defRPr lang="fr-FR"/>
    </a:defPPr>
    <a:lvl1pPr algn="l" rtl="0" fontAlgn="base">
      <a:spcBef>
        <a:spcPct val="0"/>
      </a:spcBef>
      <a:spcAft>
        <a:spcPct val="0"/>
      </a:spcAft>
      <a:defRPr sz="2000" b="1" kern="1200">
        <a:solidFill>
          <a:schemeClr val="tx1"/>
        </a:solidFill>
        <a:latin typeface="Verdana" pitchFamily="34" charset="0"/>
        <a:ea typeface="+mn-ea"/>
        <a:cs typeface="+mn-cs"/>
      </a:defRPr>
    </a:lvl1pPr>
    <a:lvl2pPr marL="457200" algn="l" rtl="0" fontAlgn="base">
      <a:spcBef>
        <a:spcPct val="0"/>
      </a:spcBef>
      <a:spcAft>
        <a:spcPct val="0"/>
      </a:spcAft>
      <a:defRPr sz="2000" b="1" kern="1200">
        <a:solidFill>
          <a:schemeClr val="tx1"/>
        </a:solidFill>
        <a:latin typeface="Verdana" pitchFamily="34" charset="0"/>
        <a:ea typeface="+mn-ea"/>
        <a:cs typeface="+mn-cs"/>
      </a:defRPr>
    </a:lvl2pPr>
    <a:lvl3pPr marL="914400" algn="l" rtl="0" fontAlgn="base">
      <a:spcBef>
        <a:spcPct val="0"/>
      </a:spcBef>
      <a:spcAft>
        <a:spcPct val="0"/>
      </a:spcAft>
      <a:defRPr sz="2000" b="1" kern="1200">
        <a:solidFill>
          <a:schemeClr val="tx1"/>
        </a:solidFill>
        <a:latin typeface="Verdana" pitchFamily="34" charset="0"/>
        <a:ea typeface="+mn-ea"/>
        <a:cs typeface="+mn-cs"/>
      </a:defRPr>
    </a:lvl3pPr>
    <a:lvl4pPr marL="1371600" algn="l" rtl="0" fontAlgn="base">
      <a:spcBef>
        <a:spcPct val="0"/>
      </a:spcBef>
      <a:spcAft>
        <a:spcPct val="0"/>
      </a:spcAft>
      <a:defRPr sz="2000" b="1" kern="1200">
        <a:solidFill>
          <a:schemeClr val="tx1"/>
        </a:solidFill>
        <a:latin typeface="Verdana" pitchFamily="34" charset="0"/>
        <a:ea typeface="+mn-ea"/>
        <a:cs typeface="+mn-cs"/>
      </a:defRPr>
    </a:lvl4pPr>
    <a:lvl5pPr marL="1828800" algn="l" rtl="0" fontAlgn="base">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0000CC"/>
    <a:srgbClr val="333399"/>
    <a:srgbClr val="B7EAF3"/>
    <a:srgbClr val="990033"/>
    <a:srgbClr val="DD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2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nSpc>
                <a:spcPct val="100000"/>
              </a:lnSpc>
              <a:spcBef>
                <a:spcPct val="0"/>
              </a:spcBef>
              <a:buClrTx/>
              <a:buSzTx/>
              <a:buFontTx/>
              <a:buNone/>
              <a:defRPr sz="1300" b="0">
                <a:latin typeface="Calibri" pitchFamily="34" charset="0"/>
              </a:defRPr>
            </a:lvl1pPr>
          </a:lstStyle>
          <a:p>
            <a:pPr>
              <a:defRPr/>
            </a:pPr>
            <a:endParaRPr lang="fr-CA"/>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lnSpc>
                <a:spcPct val="100000"/>
              </a:lnSpc>
              <a:spcBef>
                <a:spcPct val="0"/>
              </a:spcBef>
              <a:buClrTx/>
              <a:buSzTx/>
              <a:buFontTx/>
              <a:buNone/>
              <a:defRPr sz="1300" b="0">
                <a:latin typeface="Calibri" pitchFamily="34" charset="0"/>
              </a:defRPr>
            </a:lvl1pPr>
          </a:lstStyle>
          <a:p>
            <a:pPr>
              <a:defRPr/>
            </a:pPr>
            <a:fld id="{DF50150A-1E84-4178-B05E-5A3A33489ECC}" type="datetimeFigureOut">
              <a:rPr lang="fr-FR"/>
              <a:pPr>
                <a:defRPr/>
              </a:pPr>
              <a:t>12/09/2018</a:t>
            </a:fld>
            <a:endParaRPr lang="fr-CA"/>
          </a:p>
        </p:txBody>
      </p:sp>
      <p:sp>
        <p:nvSpPr>
          <p:cNvPr id="37892" name="Rectangle 3"/>
          <p:cNvSpPr>
            <a:spLocks noGrp="1" noRot="1" noChangeAspect="1"/>
          </p:cNvSpPr>
          <p:nvPr>
            <p:ph type="sldImg" idx="2"/>
          </p:nvPr>
        </p:nvSpPr>
        <p:spPr bwMode="auto">
          <a:xfrm>
            <a:off x="1257300" y="720725"/>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14342" name="Rectangle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nSpc>
                <a:spcPct val="100000"/>
              </a:lnSpc>
              <a:spcBef>
                <a:spcPct val="0"/>
              </a:spcBef>
              <a:buClrTx/>
              <a:buSzTx/>
              <a:buFontTx/>
              <a:buNone/>
              <a:defRPr sz="1300" b="0">
                <a:latin typeface="Calibri" pitchFamily="34" charset="0"/>
              </a:defRPr>
            </a:lvl1pPr>
          </a:lstStyle>
          <a:p>
            <a:pPr>
              <a:defRPr/>
            </a:pPr>
            <a:endParaRPr lang="fr-CA"/>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lnSpc>
                <a:spcPct val="100000"/>
              </a:lnSpc>
              <a:spcBef>
                <a:spcPct val="0"/>
              </a:spcBef>
              <a:buClrTx/>
              <a:buSzTx/>
              <a:buFontTx/>
              <a:buNone/>
              <a:defRPr sz="1300" b="0">
                <a:latin typeface="Calibri" pitchFamily="34" charset="0"/>
              </a:defRPr>
            </a:lvl1pPr>
          </a:lstStyle>
          <a:p>
            <a:pPr>
              <a:defRPr/>
            </a:pPr>
            <a:fld id="{E8FABE74-AF69-464D-BFAB-D01C6D6007DD}" type="slidenum">
              <a:rPr lang="fr-CA"/>
              <a:pPr>
                <a:defRPr/>
              </a:pPr>
              <a:t>‹#›</a:t>
            </a:fld>
            <a:endParaRPr lang="fr-CA"/>
          </a:p>
        </p:txBody>
      </p:sp>
    </p:spTree>
    <p:extLst>
      <p:ext uri="{BB962C8B-B14F-4D97-AF65-F5344CB8AC3E}">
        <p14:creationId xmlns:p14="http://schemas.microsoft.com/office/powerpoint/2010/main" val="537373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nstanti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Constanti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Constanti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Constanti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Constant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orm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b="0">
              <a:latin typeface="Constantia" pitchFamily="18" charset="0"/>
            </a:endParaRPr>
          </a:p>
        </p:txBody>
      </p:sp>
      <p:sp>
        <p:nvSpPr>
          <p:cNvPr id="5" name="Form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b="0">
              <a:latin typeface="Constantia" pitchFamily="18" charset="0"/>
            </a:endParaRPr>
          </a:p>
        </p:txBody>
      </p:sp>
      <p:grpSp>
        <p:nvGrpSpPr>
          <p:cNvPr id="6" name="Group 9"/>
          <p:cNvGrpSpPr>
            <a:grpSpLocks/>
          </p:cNvGrpSpPr>
          <p:nvPr/>
        </p:nvGrpSpPr>
        <p:grpSpPr bwMode="auto">
          <a:xfrm>
            <a:off x="-19050" y="203200"/>
            <a:ext cx="9180513" cy="647700"/>
            <a:chOff x="-19045" y="216550"/>
            <a:chExt cx="9180548" cy="649224"/>
          </a:xfrm>
        </p:grpSpPr>
        <p:sp>
          <p:nvSpPr>
            <p:cNvPr id="7"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b="0">
                <a:latin typeface="Constantia" pitchFamily="18" charset="0"/>
              </a:endParaRPr>
            </a:p>
          </p:txBody>
        </p:sp>
        <p:sp>
          <p:nvSpPr>
            <p:cNvPr id="8"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b="0">
                <a:latin typeface="Constantia" pitchFamily="18" charset="0"/>
              </a:endParaRPr>
            </a:p>
          </p:txBody>
        </p:sp>
      </p:grpSp>
      <p:sp>
        <p:nvSpPr>
          <p:cNvPr id="9" name="Titre 8"/>
          <p:cNvSpPr>
            <a:spLocks noGrp="1"/>
          </p:cNvSpPr>
          <p:nvPr>
            <p:ph type="ctrTitle"/>
          </p:nvPr>
        </p:nvSpPr>
        <p:spPr>
          <a:xfrm>
            <a:off x="612648" y="1499616"/>
            <a:ext cx="7772400" cy="1472184"/>
          </a:xfrm>
          <a:ln>
            <a:noFill/>
          </a:ln>
        </p:spPr>
        <p:txBody>
          <a:bodyPr tIns="0">
            <a:scene3d>
              <a:camera prst="orthographicFront"/>
              <a:lightRig rig="freezing" dir="t">
                <a:rot lat="0" lon="0" rev="5640000"/>
              </a:lightRig>
            </a:scene3d>
            <a:sp3d prstMaterial="flat">
              <a:bevelT w="38100" h="38100"/>
              <a:contourClr>
                <a:schemeClr val="tx2"/>
              </a:contourClr>
            </a:sp3d>
          </a:bodyPr>
          <a:lstStyle>
            <a:lvl1pPr algn="r" rtl="0" latinLnBrk="0">
              <a:spcBef>
                <a:spcPct val="0"/>
              </a:spcBef>
              <a:buNone/>
              <a:defRPr sz="6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dirty="0"/>
          </a:p>
        </p:txBody>
      </p:sp>
      <p:sp>
        <p:nvSpPr>
          <p:cNvPr id="17" name="Sous-titre 16"/>
          <p:cNvSpPr>
            <a:spLocks noGrp="1"/>
          </p:cNvSpPr>
          <p:nvPr>
            <p:ph type="subTitle" idx="1"/>
          </p:nvPr>
        </p:nvSpPr>
        <p:spPr>
          <a:xfrm>
            <a:off x="1981200" y="3026568"/>
            <a:ext cx="6400800" cy="1752600"/>
          </a:xfrm>
        </p:spPr>
        <p:txBody>
          <a:bodyPr/>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dirty="0"/>
          </a:p>
        </p:txBody>
      </p:sp>
      <p:sp>
        <p:nvSpPr>
          <p:cNvPr id="10" name="Rectangle 9"/>
          <p:cNvSpPr>
            <a:spLocks noGrp="1"/>
          </p:cNvSpPr>
          <p:nvPr>
            <p:ph type="dt" sz="half" idx="10"/>
          </p:nvPr>
        </p:nvSpPr>
        <p:spPr/>
        <p:txBody>
          <a:bodyPr/>
          <a:lstStyle>
            <a:lvl1pPr>
              <a:defRPr>
                <a:solidFill>
                  <a:srgbClr val="D1EAEE"/>
                </a:solidFill>
              </a:defRPr>
            </a:lvl1pPr>
          </a:lstStyle>
          <a:p>
            <a:pPr>
              <a:defRPr/>
            </a:pPr>
            <a:fld id="{9A4B7504-8790-45F4-8C5D-7C918E8EDE18}" type="datetime2">
              <a:rPr lang="en-US"/>
              <a:pPr>
                <a:defRPr/>
              </a:pPr>
              <a:t>Wednesday, September 12, 2018</a:t>
            </a:fld>
            <a:endParaRPr lang="en-US"/>
          </a:p>
        </p:txBody>
      </p:sp>
      <p:sp>
        <p:nvSpPr>
          <p:cNvPr id="11" name="Rectangle 10"/>
          <p:cNvSpPr>
            <a:spLocks noGrp="1"/>
          </p:cNvSpPr>
          <p:nvPr>
            <p:ph type="ftr" sz="quarter" idx="11"/>
          </p:nvPr>
        </p:nvSpPr>
        <p:spPr/>
        <p:txBody>
          <a:bodyPr/>
          <a:lstStyle>
            <a:lvl1pPr>
              <a:defRPr>
                <a:solidFill>
                  <a:srgbClr val="D1EAEE"/>
                </a:solidFill>
              </a:defRPr>
            </a:lvl1pPr>
          </a:lstStyle>
          <a:p>
            <a:pPr>
              <a:defRPr/>
            </a:pPr>
            <a:endParaRPr lang="en-US"/>
          </a:p>
        </p:txBody>
      </p:sp>
      <p:sp>
        <p:nvSpPr>
          <p:cNvPr id="12" name="Rectangle 11"/>
          <p:cNvSpPr>
            <a:spLocks noGrp="1"/>
          </p:cNvSpPr>
          <p:nvPr>
            <p:ph type="sldNum" sz="quarter" idx="12"/>
          </p:nvPr>
        </p:nvSpPr>
        <p:spPr/>
        <p:txBody>
          <a:bodyPr/>
          <a:lstStyle>
            <a:lvl1pPr>
              <a:defRPr>
                <a:solidFill>
                  <a:srgbClr val="D1EAEE"/>
                </a:solidFill>
              </a:defRPr>
            </a:lvl1pPr>
          </a:lstStyle>
          <a:p>
            <a:pPr>
              <a:defRPr/>
            </a:pPr>
            <a:fld id="{B887BF5F-229F-43F7-8A37-61772A684D2D}" type="slidenum">
              <a:rPr lang="en-US"/>
              <a:pPr>
                <a:defRPr/>
              </a:pPr>
              <a:t>‹#›</a:t>
            </a:fld>
            <a:endParaRPr lang="en-US"/>
          </a:p>
        </p:txBody>
      </p:sp>
    </p:spTree>
    <p:extLst>
      <p:ext uri="{BB962C8B-B14F-4D97-AF65-F5344CB8AC3E}">
        <p14:creationId xmlns:p14="http://schemas.microsoft.com/office/powerpoint/2010/main" val="45575162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orm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b="0">
              <a:latin typeface="Constantia" pitchFamily="18" charset="0"/>
            </a:endParaRPr>
          </a:p>
        </p:txBody>
      </p:sp>
      <p:sp>
        <p:nvSpPr>
          <p:cNvPr id="5" name="Form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b="0">
              <a:latin typeface="Constantia" pitchFamily="18" charset="0"/>
            </a:endParaRPr>
          </a:p>
        </p:txBody>
      </p:sp>
      <p:grpSp>
        <p:nvGrpSpPr>
          <p:cNvPr id="6" name="Group 9"/>
          <p:cNvGrpSpPr>
            <a:grpSpLocks/>
          </p:cNvGrpSpPr>
          <p:nvPr/>
        </p:nvGrpSpPr>
        <p:grpSpPr bwMode="auto">
          <a:xfrm>
            <a:off x="-19050" y="203200"/>
            <a:ext cx="9180513" cy="647700"/>
            <a:chOff x="-19045" y="216550"/>
            <a:chExt cx="9180548" cy="649224"/>
          </a:xfrm>
        </p:grpSpPr>
        <p:sp>
          <p:nvSpPr>
            <p:cNvPr id="7"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b="0">
                <a:latin typeface="Constantia" pitchFamily="18" charset="0"/>
              </a:endParaRPr>
            </a:p>
          </p:txBody>
        </p:sp>
        <p:sp>
          <p:nvSpPr>
            <p:cNvPr id="8"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b="0">
                <a:latin typeface="Constantia" pitchFamily="18" charset="0"/>
              </a:endParaRPr>
            </a:p>
          </p:txBody>
        </p:sp>
      </p:grpSp>
      <p:sp>
        <p:nvSpPr>
          <p:cNvPr id="9" name="Line 17"/>
          <p:cNvSpPr>
            <a:spLocks noChangeShapeType="1"/>
          </p:cNvSpPr>
          <p:nvPr userDrawn="1"/>
        </p:nvSpPr>
        <p:spPr bwMode="auto">
          <a:xfrm>
            <a:off x="685800" y="914400"/>
            <a:ext cx="84582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1"/>
          <p:cNvSpPr>
            <a:spLocks noChangeShapeType="1"/>
          </p:cNvSpPr>
          <p:nvPr userDrawn="1"/>
        </p:nvSpPr>
        <p:spPr bwMode="auto">
          <a:xfrm>
            <a:off x="1143000" y="0"/>
            <a:ext cx="0" cy="11430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 name="Picture 22" descr="Gold DHRA Logo - With Word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227013"/>
            <a:ext cx="10668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530352" y="1316736"/>
            <a:ext cx="7772400" cy="1362456"/>
          </a:xfrm>
          <a:ln>
            <a:noFill/>
          </a:ln>
        </p:spPr>
        <p:txBody>
          <a:bodyPr>
            <a:noAutofit/>
            <a:scene3d>
              <a:camera prst="orthographicFront"/>
              <a:lightRig rig="freezing" dir="t">
                <a:rot lat="0" lon="0" rev="5640000"/>
              </a:lightRig>
            </a:scene3d>
            <a:sp3d prstMaterial="flat">
              <a:bevelT w="38100" h="38100"/>
            </a:sp3d>
          </a:bodyPr>
          <a:lstStyle>
            <a:lvl1pPr algn="l" rtl="0" latinLnBrk="0">
              <a:spcBef>
                <a:spcPct val="0"/>
              </a:spcBef>
              <a:buNone/>
              <a:defRPr lang="en-US" sz="6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dirty="0"/>
          </a:p>
        </p:txBody>
      </p:sp>
      <p:sp>
        <p:nvSpPr>
          <p:cNvPr id="3" name="Espace réservé du texte 2"/>
          <p:cNvSpPr>
            <a:spLocks noGrp="1"/>
          </p:cNvSpPr>
          <p:nvPr>
            <p:ph type="body" idx="1"/>
          </p:nvPr>
        </p:nvSpPr>
        <p:spPr>
          <a:xfrm>
            <a:off x="533400" y="2676528"/>
            <a:ext cx="7772400" cy="1509712"/>
          </a:xfrm>
        </p:spPr>
        <p:txBody>
          <a:bodyPr/>
          <a:lstStyle>
            <a:lvl1pPr marL="329184">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Rectangle 11"/>
          <p:cNvSpPr>
            <a:spLocks noGrp="1"/>
          </p:cNvSpPr>
          <p:nvPr>
            <p:ph type="dt" sz="half" idx="10"/>
          </p:nvPr>
        </p:nvSpPr>
        <p:spPr/>
        <p:txBody>
          <a:bodyPr/>
          <a:lstStyle>
            <a:lvl1pPr>
              <a:defRPr>
                <a:solidFill>
                  <a:srgbClr val="D1EAEE"/>
                </a:solidFill>
              </a:defRPr>
            </a:lvl1pPr>
          </a:lstStyle>
          <a:p>
            <a:pPr>
              <a:defRPr/>
            </a:pPr>
            <a:fld id="{50E1C587-997A-4486-A4F4-432F82622408}" type="datetime2">
              <a:rPr lang="en-US"/>
              <a:pPr>
                <a:defRPr/>
              </a:pPr>
              <a:t>Wednesday, September 12, 2018</a:t>
            </a:fld>
            <a:endParaRPr lang="en-US"/>
          </a:p>
        </p:txBody>
      </p:sp>
      <p:sp>
        <p:nvSpPr>
          <p:cNvPr id="13" name="Rectangle 10"/>
          <p:cNvSpPr>
            <a:spLocks noGrp="1"/>
          </p:cNvSpPr>
          <p:nvPr>
            <p:ph type="ftr" sz="quarter" idx="11"/>
          </p:nvPr>
        </p:nvSpPr>
        <p:spPr/>
        <p:txBody>
          <a:bodyPr/>
          <a:lstStyle>
            <a:lvl1pPr>
              <a:defRPr>
                <a:solidFill>
                  <a:srgbClr val="D1EAEE"/>
                </a:solidFill>
              </a:defRPr>
            </a:lvl1pPr>
          </a:lstStyle>
          <a:p>
            <a:pPr>
              <a:defRPr/>
            </a:pPr>
            <a:endParaRPr lang="en-US"/>
          </a:p>
        </p:txBody>
      </p:sp>
      <p:sp>
        <p:nvSpPr>
          <p:cNvPr id="14" name="Rectangle 13"/>
          <p:cNvSpPr>
            <a:spLocks noGrp="1"/>
          </p:cNvSpPr>
          <p:nvPr>
            <p:ph type="sldNum" sz="quarter" idx="12"/>
          </p:nvPr>
        </p:nvSpPr>
        <p:spPr/>
        <p:txBody>
          <a:bodyPr/>
          <a:lstStyle>
            <a:lvl1pPr>
              <a:defRPr>
                <a:solidFill>
                  <a:srgbClr val="D1EAEE"/>
                </a:solidFill>
              </a:defRPr>
            </a:lvl1pPr>
          </a:lstStyle>
          <a:p>
            <a:pPr>
              <a:defRPr/>
            </a:pPr>
            <a:fld id="{651A2091-01FE-433A-A0B2-FAEFD15C43E0}" type="slidenum">
              <a:rPr lang="en-US"/>
              <a:pPr>
                <a:defRPr/>
              </a:pPr>
              <a:t>‹#›</a:t>
            </a:fld>
            <a:endParaRPr lang="en-US"/>
          </a:p>
        </p:txBody>
      </p:sp>
    </p:spTree>
    <p:extLst>
      <p:ext uri="{BB962C8B-B14F-4D97-AF65-F5344CB8AC3E}">
        <p14:creationId xmlns:p14="http://schemas.microsoft.com/office/powerpoint/2010/main" val="380026860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7" name="Rectangle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a:p>
            <a:pPr lvl="4"/>
            <a:r>
              <a:rPr lang="en-US" altLang="en-US" smtClean="0"/>
              <a:t>Sixth level</a:t>
            </a:r>
          </a:p>
          <a:p>
            <a:pPr lvl="4"/>
            <a:r>
              <a:rPr lang="en-US" altLang="en-US" smtClean="0"/>
              <a:t>Seventh level</a:t>
            </a:r>
          </a:p>
          <a:p>
            <a:pPr lvl="4"/>
            <a:r>
              <a:rPr lang="en-US" altLang="en-US" smtClean="0"/>
              <a:t>Eighth level</a:t>
            </a:r>
          </a:p>
          <a:p>
            <a:pPr lvl="4"/>
            <a:r>
              <a:rPr lang="en-US" altLang="en-US" smtClean="0"/>
              <a:t>Ninth level</a:t>
            </a:r>
          </a:p>
        </p:txBody>
      </p:sp>
      <p:sp>
        <p:nvSpPr>
          <p:cNvPr id="14" name="Date Placeholder 13"/>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lnSpc>
                <a:spcPct val="100000"/>
              </a:lnSpc>
              <a:spcBef>
                <a:spcPct val="0"/>
              </a:spcBef>
              <a:buClrTx/>
              <a:buSzTx/>
              <a:buFontTx/>
              <a:buNone/>
              <a:defRPr sz="1200" b="0">
                <a:solidFill>
                  <a:srgbClr val="D1EAEE"/>
                </a:solidFill>
                <a:latin typeface="Constantia" pitchFamily="18" charset="0"/>
              </a:defRPr>
            </a:lvl1pPr>
          </a:lstStyle>
          <a:p>
            <a:pPr>
              <a:defRPr/>
            </a:pPr>
            <a:fld id="{ECDC9DCD-8CDC-40A7-8ACC-62163DD88A0A}" type="datetime2">
              <a:rPr lang="en-US"/>
              <a:pPr>
                <a:defRPr/>
              </a:pPr>
              <a:t>Wednesday, September 12, 2018</a:t>
            </a:fld>
            <a:endParaRPr lang="en-US"/>
          </a:p>
        </p:txBody>
      </p:sp>
      <p:sp>
        <p:nvSpPr>
          <p:cNvPr id="15" name="Rectangle 10"/>
          <p:cNvSpPr>
            <a:spLocks noGrp="1"/>
          </p:cNvSpPr>
          <p:nvPr>
            <p:ph type="ftr" sz="quarter" idx="3"/>
          </p:nvPr>
        </p:nvSpPr>
        <p:spPr bwMode="auto">
          <a:xfrm>
            <a:off x="2590800" y="6356350"/>
            <a:ext cx="2895600" cy="365125"/>
          </a:xfrm>
          <a:prstGeom prst="rect">
            <a:avLst/>
          </a:prstGeom>
          <a:noFill/>
          <a:ln>
            <a:miter lim="800000"/>
            <a:headEnd/>
            <a:tailEnd/>
          </a:ln>
        </p:spPr>
        <p:txBody>
          <a:bodyPr vert="horz" wrap="square" lIns="0" tIns="0" rIns="0" bIns="0" numCol="1" anchor="b" anchorCtr="0" compatLnSpc="1">
            <a:prstTxWarp prst="textNoShape">
              <a:avLst/>
            </a:prstTxWarp>
          </a:bodyPr>
          <a:lstStyle>
            <a:lvl1pPr>
              <a:lnSpc>
                <a:spcPct val="100000"/>
              </a:lnSpc>
              <a:spcBef>
                <a:spcPct val="0"/>
              </a:spcBef>
              <a:buClrTx/>
              <a:buSzTx/>
              <a:buFontTx/>
              <a:buNone/>
              <a:defRPr sz="1200" b="0">
                <a:solidFill>
                  <a:srgbClr val="D1EAEE"/>
                </a:solidFill>
                <a:latin typeface="Constantia" pitchFamily="18" charset="0"/>
              </a:defRPr>
            </a:lvl1pPr>
          </a:lstStyle>
          <a:p>
            <a:pPr>
              <a:defRPr/>
            </a:pPr>
            <a:endParaRPr lang="en-US"/>
          </a:p>
        </p:txBody>
      </p:sp>
      <p:sp>
        <p:nvSpPr>
          <p:cNvPr id="16" name="Slide Number Placeholder 15"/>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prstTxWarp prst="textNoShape">
              <a:avLst/>
            </a:prstTxWarp>
          </a:bodyPr>
          <a:lstStyle>
            <a:lvl1pPr algn="r">
              <a:lnSpc>
                <a:spcPct val="100000"/>
              </a:lnSpc>
              <a:spcBef>
                <a:spcPct val="0"/>
              </a:spcBef>
              <a:buClrTx/>
              <a:buSzTx/>
              <a:buFontTx/>
              <a:buNone/>
              <a:defRPr sz="1200" b="0">
                <a:solidFill>
                  <a:srgbClr val="D1EAEE"/>
                </a:solidFill>
                <a:latin typeface="Constantia" pitchFamily="18" charset="0"/>
              </a:defRPr>
            </a:lvl1pPr>
          </a:lstStyle>
          <a:p>
            <a:pPr>
              <a:defRPr/>
            </a:pPr>
            <a:fld id="{382B314A-AEA7-4C7D-8BD2-7F645F939EB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Lst>
  <p:txStyles>
    <p:titleStyle>
      <a:lvl1pPr marL="342900" indent="-342900" algn="l" defTabSz="-13873163" rtl="0" eaLnBrk="0" fontAlgn="base" hangingPunct="0">
        <a:spcBef>
          <a:spcPct val="0"/>
        </a:spcBef>
        <a:spcAft>
          <a:spcPct val="0"/>
        </a:spcAft>
        <a:defRPr sz="5000" kern="1200">
          <a:solidFill>
            <a:schemeClr val="tx2"/>
          </a:solidFill>
          <a:latin typeface="Arial" charset="0"/>
          <a:ea typeface="+mj-ea"/>
          <a:cs typeface="+mj-cs"/>
        </a:defRPr>
      </a:lvl1pPr>
      <a:lvl2pPr marL="342900" indent="-342900" algn="l" defTabSz="-13873163" rtl="0" eaLnBrk="0" fontAlgn="base" hangingPunct="0">
        <a:spcBef>
          <a:spcPct val="0"/>
        </a:spcBef>
        <a:spcAft>
          <a:spcPct val="0"/>
        </a:spcAft>
        <a:defRPr sz="5000">
          <a:solidFill>
            <a:schemeClr val="tx2"/>
          </a:solidFill>
          <a:latin typeface="Arial" charset="0"/>
        </a:defRPr>
      </a:lvl2pPr>
      <a:lvl3pPr marL="342900" indent="-342900" algn="l" defTabSz="-13873163" rtl="0" eaLnBrk="0" fontAlgn="base" hangingPunct="0">
        <a:spcBef>
          <a:spcPct val="0"/>
        </a:spcBef>
        <a:spcAft>
          <a:spcPct val="0"/>
        </a:spcAft>
        <a:defRPr sz="5000">
          <a:solidFill>
            <a:schemeClr val="tx2"/>
          </a:solidFill>
          <a:latin typeface="Arial" charset="0"/>
        </a:defRPr>
      </a:lvl3pPr>
      <a:lvl4pPr marL="342900" indent="-342900" algn="l" defTabSz="-13873163" rtl="0" eaLnBrk="0" fontAlgn="base" hangingPunct="0">
        <a:spcBef>
          <a:spcPct val="0"/>
        </a:spcBef>
        <a:spcAft>
          <a:spcPct val="0"/>
        </a:spcAft>
        <a:defRPr sz="5000">
          <a:solidFill>
            <a:schemeClr val="tx2"/>
          </a:solidFill>
          <a:latin typeface="Arial" charset="0"/>
        </a:defRPr>
      </a:lvl4pPr>
      <a:lvl5pPr marL="342900" indent="-342900" algn="l" defTabSz="-13873163" rtl="0" eaLnBrk="0" fontAlgn="base" hangingPunct="0">
        <a:spcBef>
          <a:spcPct val="0"/>
        </a:spcBef>
        <a:spcAft>
          <a:spcPct val="0"/>
        </a:spcAft>
        <a:defRPr sz="5000">
          <a:solidFill>
            <a:schemeClr val="tx2"/>
          </a:solidFill>
          <a:latin typeface="Arial" charset="0"/>
        </a:defRPr>
      </a:lvl5pPr>
      <a:lvl6pPr marL="800100" indent="-342900" algn="l" defTabSz="-13873163" rtl="0" eaLnBrk="0" fontAlgn="base" hangingPunct="0">
        <a:spcBef>
          <a:spcPct val="0"/>
        </a:spcBef>
        <a:spcAft>
          <a:spcPct val="0"/>
        </a:spcAft>
        <a:defRPr sz="5000">
          <a:solidFill>
            <a:schemeClr val="tx2"/>
          </a:solidFill>
          <a:latin typeface="Calibri" pitchFamily="34" charset="0"/>
        </a:defRPr>
      </a:lvl6pPr>
      <a:lvl7pPr marL="1257300" indent="-342900" algn="l" defTabSz="-13873163" rtl="0" eaLnBrk="0" fontAlgn="base" hangingPunct="0">
        <a:spcBef>
          <a:spcPct val="0"/>
        </a:spcBef>
        <a:spcAft>
          <a:spcPct val="0"/>
        </a:spcAft>
        <a:defRPr sz="5000">
          <a:solidFill>
            <a:schemeClr val="tx2"/>
          </a:solidFill>
          <a:latin typeface="Calibri" pitchFamily="34" charset="0"/>
        </a:defRPr>
      </a:lvl7pPr>
      <a:lvl8pPr marL="1714500" indent="-342900" algn="l" defTabSz="-13873163" rtl="0" eaLnBrk="0" fontAlgn="base" hangingPunct="0">
        <a:spcBef>
          <a:spcPct val="0"/>
        </a:spcBef>
        <a:spcAft>
          <a:spcPct val="0"/>
        </a:spcAft>
        <a:defRPr sz="5000">
          <a:solidFill>
            <a:schemeClr val="tx2"/>
          </a:solidFill>
          <a:latin typeface="Calibri" pitchFamily="34" charset="0"/>
        </a:defRPr>
      </a:lvl8pPr>
      <a:lvl9pPr marL="2171700" indent="-342900" algn="l" defTabSz="-13873163" rtl="0" eaLnBrk="0" fontAlgn="base" hangingPunct="0">
        <a:spcBef>
          <a:spcPct val="0"/>
        </a:spcBef>
        <a:spcAft>
          <a:spcPct val="0"/>
        </a:spcAft>
        <a:defRPr sz="5000">
          <a:solidFill>
            <a:schemeClr val="tx2"/>
          </a:solidFill>
          <a:latin typeface="Calibri" pitchFamily="34" charset="0"/>
        </a:defRPr>
      </a:lvl9pPr>
    </p:titleStyle>
    <p:bodyStyle>
      <a:lvl1pPr marL="342900" indent="-342900" algn="l" defTabSz="-13873163"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Arial" charset="0"/>
          <a:ea typeface="+mn-ea"/>
          <a:cs typeface="+mn-cs"/>
        </a:defRPr>
      </a:lvl1pPr>
      <a:lvl2pPr marL="742950" indent="-285750" algn="l" defTabSz="-13873163"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Arial" charset="0"/>
          <a:ea typeface="+mn-ea"/>
          <a:cs typeface="+mn-cs"/>
        </a:defRPr>
      </a:lvl2pPr>
      <a:lvl3pPr marL="1143000" indent="-228600" algn="l" defTabSz="-13873163"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charset="0"/>
          <a:ea typeface="+mn-ea"/>
          <a:cs typeface="+mn-cs"/>
        </a:defRPr>
      </a:lvl3pPr>
      <a:lvl4pPr marL="1600200" indent="-228600" algn="l" defTabSz="-13873163"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Arial" charset="0"/>
          <a:ea typeface="+mn-ea"/>
          <a:cs typeface="+mn-cs"/>
        </a:defRPr>
      </a:lvl4pPr>
      <a:lvl5pPr marL="2057400" indent="-228600" algn="l" defTabSz="-13873163"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Arial" charset="0"/>
          <a:ea typeface="+mn-ea"/>
          <a:cs typeface="+mn-cs"/>
        </a:defRPr>
      </a:lvl5pPr>
      <a:lvl6pPr marL="1737360" indent="-210312" algn="l" rtl="0" latinLnBrk="0">
        <a:spcBef>
          <a:spcPct val="20000"/>
        </a:spcBef>
        <a:buClr>
          <a:schemeClr val="accent5"/>
        </a:buClr>
        <a:buSzPct val="80000"/>
        <a:buFont typeface="Wingdings 2"/>
        <a:buChar char=""/>
        <a:defRPr sz="1800" kern="1200">
          <a:solidFill>
            <a:schemeClr val="tx1"/>
          </a:solidFill>
          <a:latin typeface="+mn-lt"/>
          <a:ea typeface="+mn-ea"/>
          <a:cs typeface="+mn-cs"/>
        </a:defRPr>
      </a:lvl6pPr>
      <a:lvl7pPr marL="1920240" indent="-182880" algn="l" rtl="0" latinLnBrk="0">
        <a:spcBef>
          <a:spcPct val="20000"/>
        </a:spcBef>
        <a:buClr>
          <a:schemeClr val="accent6"/>
        </a:buClr>
        <a:buSzPct val="80000"/>
        <a:buFont typeface="Wingdings 2"/>
        <a:buChar char=""/>
        <a:defRPr sz="1600" kern="1200" baseline="0">
          <a:solidFill>
            <a:schemeClr val="tx1"/>
          </a:solidFill>
          <a:latin typeface="+mn-lt"/>
          <a:ea typeface="+mn-ea"/>
          <a:cs typeface="+mn-cs"/>
        </a:defRPr>
      </a:lvl7pPr>
      <a:lvl8pPr marL="2194560" indent="-182880" algn="l" rtl="0" latinLnBrk="0">
        <a:spcBef>
          <a:spcPct val="20000"/>
        </a:spcBef>
        <a:buClr>
          <a:schemeClr val="tx2"/>
        </a:buClr>
        <a:buChar char="•"/>
        <a:defRPr sz="1600" kern="1200">
          <a:solidFill>
            <a:schemeClr val="tx1"/>
          </a:solidFill>
          <a:latin typeface="+mn-lt"/>
          <a:ea typeface="+mn-ea"/>
          <a:cs typeface="+mn-cs"/>
        </a:defRPr>
      </a:lvl8pPr>
      <a:lvl9pPr marL="2468880" indent="-182880" algn="l" rtl="0" latinLnBrk="0">
        <a:spcBef>
          <a:spcPct val="20000"/>
        </a:spcBef>
        <a:buClr>
          <a:schemeClr val="tx2"/>
        </a:buClr>
        <a:buFontTx/>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osc.gov/" TargetMode="External"/><Relationship Id="rId2" Type="http://schemas.openxmlformats.org/officeDocument/2006/relationships/hyperlink" Target="http://www.eeoc.gov/federal/index.cf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gif"/><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hyperlink" Target="http://www.dhra.mil/webfiles/docs/No_FEAR/NoFEAR_Certificat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Forme 5"/>
          <p:cNvSpPr>
            <a:spLocks noGrp="1"/>
          </p:cNvSpPr>
          <p:nvPr>
            <p:ph type="subTitle" idx="1"/>
          </p:nvPr>
        </p:nvSpPr>
        <p:spPr>
          <a:xfrm>
            <a:off x="1219200" y="3505200"/>
            <a:ext cx="5734050" cy="546100"/>
          </a:xfrm>
          <a:effectLst>
            <a:outerShdw dist="35921" dir="2700000" algn="ctr" rotWithShape="0">
              <a:schemeClr val="bg1"/>
            </a:outerShdw>
          </a:effectLst>
        </p:spPr>
        <p:txBody>
          <a:bodyPr/>
          <a:lstStyle/>
          <a:p>
            <a:pPr marR="0" algn="l" defTabSz="914400" eaLnBrk="1" hangingPunct="1"/>
            <a:r>
              <a:rPr lang="fr-CA" altLang="en-US" sz="2400" smtClean="0">
                <a:latin typeface="Calibri" pitchFamily="34" charset="0"/>
              </a:rPr>
              <a:t>Defense Human Resources Activity</a:t>
            </a:r>
          </a:p>
        </p:txBody>
      </p:sp>
      <p:sp>
        <p:nvSpPr>
          <p:cNvPr id="4099" name="Forme 2"/>
          <p:cNvSpPr>
            <a:spLocks/>
          </p:cNvSpPr>
          <p:nvPr/>
        </p:nvSpPr>
        <p:spPr bwMode="auto">
          <a:xfrm>
            <a:off x="1187450" y="2781300"/>
            <a:ext cx="6553200" cy="546100"/>
          </a:xfrm>
          <a:prstGeom prst="rect">
            <a:avLst/>
          </a:prstGeom>
          <a:noFill/>
          <a:ln>
            <a:noFill/>
          </a:ln>
          <a:effectLst>
            <a:outerShdw dist="35921"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eaLnBrk="1" hangingPunct="1">
              <a:spcBef>
                <a:spcPct val="20000"/>
              </a:spcBef>
              <a:buClr>
                <a:srgbClr val="0BD0D9"/>
              </a:buClr>
              <a:buSzPct val="95000"/>
              <a:buFont typeface="Wingdings 2" pitchFamily="18" charset="2"/>
              <a:buNone/>
            </a:pPr>
            <a:r>
              <a:rPr lang="fr-CA" altLang="en-US" sz="4800" b="0">
                <a:latin typeface="Calibri" pitchFamily="34" charset="0"/>
              </a:rPr>
              <a:t>NoFEAR Act Training</a:t>
            </a:r>
          </a:p>
        </p:txBody>
      </p:sp>
      <p:pic>
        <p:nvPicPr>
          <p:cNvPr id="4100" name="Picture 8" descr="DHRA Logo - bg stripped cop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922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533400" y="1295400"/>
            <a:ext cx="8229600" cy="4724400"/>
          </a:xfrm>
        </p:spPr>
        <p:txBody>
          <a:bodyPr/>
          <a:lstStyle/>
          <a:p>
            <a:pPr algn="ctr" eaLnBrk="1" hangingPunct="1">
              <a:lnSpc>
                <a:spcPct val="80000"/>
              </a:lnSpc>
              <a:buFont typeface="Wingdings 2" pitchFamily="18" charset="2"/>
              <a:buNone/>
            </a:pPr>
            <a:endParaRPr lang="en-US" altLang="en-US" sz="2200" b="1" smtClean="0">
              <a:latin typeface="Verdana" pitchFamily="34" charset="0"/>
            </a:endParaRPr>
          </a:p>
          <a:p>
            <a:pPr algn="ctr" eaLnBrk="1" hangingPunct="1">
              <a:lnSpc>
                <a:spcPct val="80000"/>
              </a:lnSpc>
              <a:buFont typeface="Wingdings 2" pitchFamily="18" charset="2"/>
              <a:buNone/>
            </a:pPr>
            <a:r>
              <a:rPr lang="en-US" altLang="en-US" sz="2200" b="1" smtClean="0">
                <a:latin typeface="Verdana" pitchFamily="34" charset="0"/>
              </a:rPr>
              <a:t>Applies To </a:t>
            </a:r>
          </a:p>
          <a:p>
            <a:pPr algn="ctr" eaLnBrk="1" hangingPunct="1">
              <a:lnSpc>
                <a:spcPct val="80000"/>
              </a:lnSpc>
              <a:buFont typeface="Wingdings 2" pitchFamily="18" charset="2"/>
              <a:buNone/>
            </a:pPr>
            <a:r>
              <a:rPr lang="en-US" altLang="en-US" sz="2200" b="1" smtClean="0">
                <a:latin typeface="Verdana" pitchFamily="34" charset="0"/>
              </a:rPr>
              <a:t>Federal Government Employees</a:t>
            </a:r>
          </a:p>
          <a:p>
            <a:pPr algn="ctr" eaLnBrk="1" hangingPunct="1">
              <a:lnSpc>
                <a:spcPct val="80000"/>
              </a:lnSpc>
            </a:pPr>
            <a:endParaRPr lang="en-US" altLang="en-US" sz="2200" smtClean="0">
              <a:latin typeface="Verdana" pitchFamily="34" charset="0"/>
            </a:endParaRPr>
          </a:p>
          <a:p>
            <a:pPr algn="ctr" eaLnBrk="1" hangingPunct="1">
              <a:lnSpc>
                <a:spcPct val="80000"/>
              </a:lnSpc>
            </a:pPr>
            <a:endParaRPr lang="en-US" altLang="en-US" sz="2200" smtClean="0">
              <a:latin typeface="Verdana" pitchFamily="34" charset="0"/>
            </a:endParaRPr>
          </a:p>
          <a:p>
            <a:pPr algn="ctr" eaLnBrk="1" hangingPunct="1">
              <a:lnSpc>
                <a:spcPct val="80000"/>
              </a:lnSpc>
              <a:buFont typeface="Wingdings 2" pitchFamily="18" charset="2"/>
              <a:buNone/>
            </a:pPr>
            <a:r>
              <a:rPr lang="en-US" altLang="en-US" sz="2200" b="1" smtClean="0">
                <a:latin typeface="Verdana" pitchFamily="34" charset="0"/>
              </a:rPr>
              <a:t>Prohibits employment discrimination </a:t>
            </a:r>
          </a:p>
          <a:p>
            <a:pPr algn="ctr" eaLnBrk="1" hangingPunct="1">
              <a:lnSpc>
                <a:spcPct val="80000"/>
              </a:lnSpc>
              <a:buFont typeface="Wingdings 2" pitchFamily="18" charset="2"/>
              <a:buNone/>
            </a:pPr>
            <a:r>
              <a:rPr lang="en-US" altLang="en-US" sz="2200" b="1" smtClean="0">
                <a:latin typeface="Verdana" pitchFamily="34" charset="0"/>
              </a:rPr>
              <a:t>against qualified individuals </a:t>
            </a:r>
          </a:p>
          <a:p>
            <a:pPr algn="ctr" eaLnBrk="1" hangingPunct="1">
              <a:lnSpc>
                <a:spcPct val="80000"/>
              </a:lnSpc>
              <a:buFont typeface="Wingdings 2" pitchFamily="18" charset="2"/>
              <a:buNone/>
            </a:pPr>
            <a:r>
              <a:rPr lang="en-US" altLang="en-US" sz="2200" b="1" smtClean="0">
                <a:latin typeface="Verdana" pitchFamily="34" charset="0"/>
              </a:rPr>
              <a:t>with disabilities.  </a:t>
            </a:r>
          </a:p>
          <a:p>
            <a:pPr eaLnBrk="1" hangingPunct="1">
              <a:lnSpc>
                <a:spcPct val="80000"/>
              </a:lnSpc>
              <a:buFont typeface="Wingdings 2" pitchFamily="18" charset="2"/>
              <a:buNone/>
            </a:pPr>
            <a:endParaRPr lang="en-US" altLang="en-US" sz="2200" b="1" smtClean="0">
              <a:latin typeface="Verdana" pitchFamily="34" charset="0"/>
            </a:endParaRPr>
          </a:p>
          <a:p>
            <a:pPr eaLnBrk="1" hangingPunct="1">
              <a:lnSpc>
                <a:spcPct val="80000"/>
              </a:lnSpc>
              <a:buFont typeface="Wingdings 2" pitchFamily="18" charset="2"/>
              <a:buNone/>
            </a:pPr>
            <a:endParaRPr lang="en-US" altLang="en-US" sz="2200" b="1" smtClean="0">
              <a:latin typeface="Verdana" pitchFamily="34" charset="0"/>
            </a:endParaRPr>
          </a:p>
          <a:p>
            <a:pPr algn="ctr" eaLnBrk="1" hangingPunct="1">
              <a:lnSpc>
                <a:spcPct val="80000"/>
              </a:lnSpc>
              <a:buFont typeface="Wingdings 2" pitchFamily="18" charset="2"/>
              <a:buNone/>
            </a:pPr>
            <a:r>
              <a:rPr lang="en-US" altLang="en-US" sz="2200" b="1" smtClean="0">
                <a:latin typeface="Verdana" pitchFamily="34" charset="0"/>
              </a:rPr>
              <a:t>Requires agencies to provide </a:t>
            </a:r>
          </a:p>
          <a:p>
            <a:pPr algn="ctr" eaLnBrk="1" hangingPunct="1">
              <a:lnSpc>
                <a:spcPct val="80000"/>
              </a:lnSpc>
              <a:buFont typeface="Wingdings 2" pitchFamily="18" charset="2"/>
              <a:buNone/>
            </a:pPr>
            <a:r>
              <a:rPr lang="en-US" altLang="en-US" sz="2200" b="1" smtClean="0">
                <a:latin typeface="Verdana" pitchFamily="34" charset="0"/>
              </a:rPr>
              <a:t>reasonable accommodations </a:t>
            </a:r>
          </a:p>
          <a:p>
            <a:pPr algn="ctr" eaLnBrk="1" hangingPunct="1">
              <a:lnSpc>
                <a:spcPct val="80000"/>
              </a:lnSpc>
              <a:buFont typeface="Wingdings 2" pitchFamily="18" charset="2"/>
              <a:buNone/>
            </a:pPr>
            <a:r>
              <a:rPr lang="en-US" altLang="en-US" sz="2200" b="1" smtClean="0">
                <a:latin typeface="Verdana" pitchFamily="34" charset="0"/>
              </a:rPr>
              <a:t>for an employee or applicant </a:t>
            </a:r>
          </a:p>
          <a:p>
            <a:pPr algn="ctr" eaLnBrk="1" hangingPunct="1">
              <a:lnSpc>
                <a:spcPct val="80000"/>
              </a:lnSpc>
              <a:buFont typeface="Wingdings 2" pitchFamily="18" charset="2"/>
              <a:buNone/>
            </a:pPr>
            <a:r>
              <a:rPr lang="en-US" altLang="en-US" sz="2200" b="1" smtClean="0">
                <a:latin typeface="Verdana" pitchFamily="34" charset="0"/>
              </a:rPr>
              <a:t>with a disability.</a:t>
            </a:r>
          </a:p>
          <a:p>
            <a:pPr eaLnBrk="1" hangingPunct="1">
              <a:lnSpc>
                <a:spcPct val="80000"/>
              </a:lnSpc>
              <a:buFont typeface="Wingdings 2" pitchFamily="18" charset="2"/>
              <a:buNone/>
            </a:pPr>
            <a:endParaRPr lang="en-US" altLang="en-US" sz="2200" b="1" smtClean="0">
              <a:latin typeface="Verdana" pitchFamily="34" charset="0"/>
            </a:endParaRPr>
          </a:p>
          <a:p>
            <a:pPr eaLnBrk="1" hangingPunct="1">
              <a:lnSpc>
                <a:spcPct val="80000"/>
              </a:lnSpc>
              <a:buFont typeface="Wingdings 2" pitchFamily="18" charset="2"/>
              <a:buNone/>
            </a:pPr>
            <a:endParaRPr lang="en-US" altLang="en-US" sz="2200" b="1" smtClean="0">
              <a:latin typeface="Verdana" pitchFamily="34" charset="0"/>
            </a:endParaRPr>
          </a:p>
        </p:txBody>
      </p:sp>
      <p:sp>
        <p:nvSpPr>
          <p:cNvPr id="13315"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852474D1-85CF-40F6-9450-6C8AD7E74850}" type="slidenum">
              <a:rPr lang="en-US" altLang="en-US" sz="1200" b="0">
                <a:latin typeface="Arial Black" pitchFamily="34" charset="0"/>
              </a:rPr>
              <a:pPr algn="r" eaLnBrk="1" hangingPunct="1">
                <a:spcBef>
                  <a:spcPct val="0"/>
                </a:spcBef>
                <a:buClrTx/>
                <a:buSzTx/>
                <a:buFontTx/>
                <a:buNone/>
              </a:pPr>
              <a:t>10</a:t>
            </a:fld>
            <a:endParaRPr lang="en-US" altLang="en-US" sz="1200" b="0">
              <a:latin typeface="Arial Black" pitchFamily="34" charset="0"/>
            </a:endParaRPr>
          </a:p>
        </p:txBody>
      </p:sp>
      <p:sp>
        <p:nvSpPr>
          <p:cNvPr id="13316" name="WordArt 4"/>
          <p:cNvSpPr>
            <a:spLocks noChangeArrowheads="1" noChangeShapeType="1" noTextEdit="1"/>
          </p:cNvSpPr>
          <p:nvPr/>
        </p:nvSpPr>
        <p:spPr bwMode="auto">
          <a:xfrm>
            <a:off x="1447800" y="228600"/>
            <a:ext cx="7315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The Rehabilitation Act of 1973</a:t>
            </a:r>
          </a:p>
        </p:txBody>
      </p:sp>
      <p:sp>
        <p:nvSpPr>
          <p:cNvPr id="13317" name="Line 16"/>
          <p:cNvSpPr>
            <a:spLocks noChangeShapeType="1"/>
          </p:cNvSpPr>
          <p:nvPr/>
        </p:nvSpPr>
        <p:spPr bwMode="auto">
          <a:xfrm>
            <a:off x="1219200" y="25908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Line 16"/>
          <p:cNvSpPr>
            <a:spLocks noChangeShapeType="1"/>
          </p:cNvSpPr>
          <p:nvPr/>
        </p:nvSpPr>
        <p:spPr bwMode="auto">
          <a:xfrm>
            <a:off x="1219200" y="43434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381000" y="2438400"/>
            <a:ext cx="8077200" cy="3657600"/>
          </a:xfrm>
        </p:spPr>
        <p:txBody>
          <a:bodyPr/>
          <a:lstStyle/>
          <a:p>
            <a:pPr algn="ctr" eaLnBrk="1" hangingPunct="1">
              <a:buFont typeface="Wingdings 2" pitchFamily="18" charset="2"/>
              <a:buNone/>
            </a:pPr>
            <a:r>
              <a:rPr lang="en-US" altLang="en-US" sz="2000" b="1" smtClean="0">
                <a:latin typeface="Verdana" pitchFamily="34" charset="0"/>
              </a:rPr>
              <a:t>An individual with a physical or mental disability</a:t>
            </a:r>
          </a:p>
          <a:p>
            <a:pPr algn="ctr" eaLnBrk="1" hangingPunct="1">
              <a:buFont typeface="Wingdings 2" pitchFamily="18" charset="2"/>
              <a:buNone/>
            </a:pPr>
            <a:r>
              <a:rPr lang="en-US" altLang="en-US" sz="2000" b="1" smtClean="0">
                <a:latin typeface="Verdana" pitchFamily="34" charset="0"/>
              </a:rPr>
              <a:t> who satisfies</a:t>
            </a:r>
          </a:p>
          <a:p>
            <a:pPr algn="ctr" eaLnBrk="1" hangingPunct="1">
              <a:buFont typeface="Wingdings 2" pitchFamily="18" charset="2"/>
              <a:buNone/>
            </a:pPr>
            <a:r>
              <a:rPr lang="en-US" altLang="en-US" sz="2000" b="1" smtClean="0">
                <a:latin typeface="Verdana" pitchFamily="34" charset="0"/>
              </a:rPr>
              <a:t>the requisite skill, experience, education </a:t>
            </a:r>
          </a:p>
          <a:p>
            <a:pPr algn="ctr" eaLnBrk="1" hangingPunct="1">
              <a:buFont typeface="Wingdings 2" pitchFamily="18" charset="2"/>
              <a:buNone/>
            </a:pPr>
            <a:r>
              <a:rPr lang="en-US" altLang="en-US" sz="2000" b="1" smtClean="0">
                <a:latin typeface="Verdana" pitchFamily="34" charset="0"/>
              </a:rPr>
              <a:t>and other job-related requirements </a:t>
            </a:r>
          </a:p>
          <a:p>
            <a:pPr algn="ctr" eaLnBrk="1" hangingPunct="1">
              <a:buFont typeface="Wingdings 2" pitchFamily="18" charset="2"/>
              <a:buNone/>
            </a:pPr>
            <a:r>
              <a:rPr lang="en-US" altLang="en-US" sz="2000" b="1" smtClean="0">
                <a:latin typeface="Verdana" pitchFamily="34" charset="0"/>
              </a:rPr>
              <a:t>of the employment position </a:t>
            </a:r>
          </a:p>
          <a:p>
            <a:pPr algn="ctr" eaLnBrk="1" hangingPunct="1">
              <a:buFont typeface="Wingdings 2" pitchFamily="18" charset="2"/>
              <a:buNone/>
            </a:pPr>
            <a:r>
              <a:rPr lang="en-US" altLang="en-US" sz="2000" b="1" smtClean="0">
                <a:latin typeface="Verdana" pitchFamily="34" charset="0"/>
              </a:rPr>
              <a:t>such individual holds or desires, </a:t>
            </a:r>
          </a:p>
          <a:p>
            <a:pPr algn="ctr" eaLnBrk="1" hangingPunct="1">
              <a:buFont typeface="Wingdings 2" pitchFamily="18" charset="2"/>
              <a:buNone/>
            </a:pPr>
            <a:r>
              <a:rPr lang="en-US" altLang="en-US" sz="2000" b="1" smtClean="0">
                <a:latin typeface="Verdana" pitchFamily="34" charset="0"/>
              </a:rPr>
              <a:t>and who,</a:t>
            </a:r>
          </a:p>
          <a:p>
            <a:pPr algn="ctr" eaLnBrk="1" hangingPunct="1">
              <a:buFont typeface="Wingdings 2" pitchFamily="18" charset="2"/>
              <a:buNone/>
            </a:pPr>
            <a:r>
              <a:rPr lang="en-US" altLang="en-US" sz="2000" b="1" smtClean="0">
                <a:latin typeface="Verdana" pitchFamily="34" charset="0"/>
              </a:rPr>
              <a:t>with or without reasonable accommodation, </a:t>
            </a:r>
          </a:p>
          <a:p>
            <a:pPr algn="ctr" eaLnBrk="1" hangingPunct="1">
              <a:buFont typeface="Wingdings 2" pitchFamily="18" charset="2"/>
              <a:buNone/>
            </a:pPr>
            <a:r>
              <a:rPr lang="en-US" altLang="en-US" sz="2000" b="1" smtClean="0">
                <a:latin typeface="Verdana" pitchFamily="34" charset="0"/>
              </a:rPr>
              <a:t>can perform the essential functions of the job. </a:t>
            </a:r>
          </a:p>
        </p:txBody>
      </p:sp>
      <p:sp>
        <p:nvSpPr>
          <p:cNvPr id="14339"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758B6FCB-827F-4597-A9E5-48D2F92A73AD}" type="slidenum">
              <a:rPr lang="en-US" altLang="en-US" sz="1200" b="0">
                <a:latin typeface="Arial Black" pitchFamily="34" charset="0"/>
              </a:rPr>
              <a:pPr algn="r" eaLnBrk="1" hangingPunct="1">
                <a:spcBef>
                  <a:spcPct val="0"/>
                </a:spcBef>
                <a:buClrTx/>
                <a:buSzTx/>
                <a:buFontTx/>
                <a:buNone/>
              </a:pPr>
              <a:t>11</a:t>
            </a:fld>
            <a:endParaRPr lang="en-US" altLang="en-US" sz="1200" b="0">
              <a:latin typeface="Arial Black" pitchFamily="34" charset="0"/>
            </a:endParaRPr>
          </a:p>
        </p:txBody>
      </p:sp>
      <p:sp>
        <p:nvSpPr>
          <p:cNvPr id="14340" name="WordArt 4"/>
          <p:cNvSpPr>
            <a:spLocks noChangeArrowheads="1" noChangeShapeType="1" noTextEdit="1"/>
          </p:cNvSpPr>
          <p:nvPr/>
        </p:nvSpPr>
        <p:spPr bwMode="auto">
          <a:xfrm>
            <a:off x="1447800" y="228600"/>
            <a:ext cx="7315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The Rehabilitation Act of 1973</a:t>
            </a:r>
          </a:p>
        </p:txBody>
      </p:sp>
      <p:sp>
        <p:nvSpPr>
          <p:cNvPr id="14341" name="WordArt 4"/>
          <p:cNvSpPr>
            <a:spLocks noChangeArrowheads="1" noChangeShapeType="1" noTextEdit="1"/>
          </p:cNvSpPr>
          <p:nvPr/>
        </p:nvSpPr>
        <p:spPr bwMode="auto">
          <a:xfrm>
            <a:off x="457200" y="1676400"/>
            <a:ext cx="8153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What is a Qualified Individual with a Disability?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lide(fromTop)">
                                      <p:cBhvr>
                                        <p:cTn id="7" dur="500"/>
                                        <p:tgtEl>
                                          <p:spTgt spid="31747">
                                            <p:txEl>
                                              <p:pRg st="0" end="0"/>
                                            </p:txEl>
                                          </p:spTgt>
                                        </p:tgtEl>
                                      </p:cBhvr>
                                    </p:animEffect>
                                  </p:childTnLst>
                                </p:cTn>
                              </p:par>
                              <p:par>
                                <p:cTn id="8" presetID="12" presetClass="entr" presetSubtype="1" fill="hold" nodeType="withEffect">
                                  <p:stCondLst>
                                    <p:cond delay="0"/>
                                  </p:stCondLst>
                                  <p:childTnLst>
                                    <p:set>
                                      <p:cBhvr>
                                        <p:cTn id="9" dur="1" fill="hold">
                                          <p:stCondLst>
                                            <p:cond delay="0"/>
                                          </p:stCondLst>
                                        </p:cTn>
                                        <p:tgtEl>
                                          <p:spTgt spid="31747">
                                            <p:txEl>
                                              <p:pRg st="1" end="1"/>
                                            </p:txEl>
                                          </p:spTgt>
                                        </p:tgtEl>
                                        <p:attrNameLst>
                                          <p:attrName>style.visibility</p:attrName>
                                        </p:attrNameLst>
                                      </p:cBhvr>
                                      <p:to>
                                        <p:strVal val="visible"/>
                                      </p:to>
                                    </p:set>
                                    <p:animEffect transition="in" filter="slide(fromTop)">
                                      <p:cBhvr>
                                        <p:cTn id="10" dur="500"/>
                                        <p:tgtEl>
                                          <p:spTgt spid="31747">
                                            <p:txEl>
                                              <p:pRg st="1" end="1"/>
                                            </p:txEl>
                                          </p:spTgt>
                                        </p:tgtEl>
                                      </p:cBhvr>
                                    </p:animEffect>
                                  </p:childTnLst>
                                </p:cTn>
                              </p:par>
                              <p:par>
                                <p:cTn id="11" presetID="12" presetClass="entr" presetSubtype="1" fill="hold" nodeType="with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Effect transition="in" filter="slide(fromTop)">
                                      <p:cBhvr>
                                        <p:cTn id="13" dur="500"/>
                                        <p:tgtEl>
                                          <p:spTgt spid="31747">
                                            <p:txEl>
                                              <p:pRg st="2" end="2"/>
                                            </p:txEl>
                                          </p:spTgt>
                                        </p:tgtEl>
                                      </p:cBhvr>
                                    </p:animEffect>
                                  </p:childTnLst>
                                </p:cTn>
                              </p:par>
                              <p:par>
                                <p:cTn id="14" presetID="12" presetClass="entr" presetSubtype="1" fill="hold" nodeType="withEffect">
                                  <p:stCondLst>
                                    <p:cond delay="0"/>
                                  </p:stCondLst>
                                  <p:childTnLst>
                                    <p:set>
                                      <p:cBhvr>
                                        <p:cTn id="15" dur="1" fill="hold">
                                          <p:stCondLst>
                                            <p:cond delay="0"/>
                                          </p:stCondLst>
                                        </p:cTn>
                                        <p:tgtEl>
                                          <p:spTgt spid="31747">
                                            <p:txEl>
                                              <p:pRg st="3" end="3"/>
                                            </p:txEl>
                                          </p:spTgt>
                                        </p:tgtEl>
                                        <p:attrNameLst>
                                          <p:attrName>style.visibility</p:attrName>
                                        </p:attrNameLst>
                                      </p:cBhvr>
                                      <p:to>
                                        <p:strVal val="visible"/>
                                      </p:to>
                                    </p:set>
                                    <p:animEffect transition="in" filter="slide(fromTop)">
                                      <p:cBhvr>
                                        <p:cTn id="16" dur="500"/>
                                        <p:tgtEl>
                                          <p:spTgt spid="31747">
                                            <p:txEl>
                                              <p:pRg st="3" end="3"/>
                                            </p:txEl>
                                          </p:spTgt>
                                        </p:tgtEl>
                                      </p:cBhvr>
                                    </p:animEffect>
                                  </p:childTnLst>
                                </p:cTn>
                              </p:par>
                              <p:par>
                                <p:cTn id="17" presetID="12" presetClass="entr" presetSubtype="1" fill="hold" nodeType="with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Effect transition="in" filter="slide(fromTop)">
                                      <p:cBhvr>
                                        <p:cTn id="19" dur="500"/>
                                        <p:tgtEl>
                                          <p:spTgt spid="31747">
                                            <p:txEl>
                                              <p:pRg st="4" end="4"/>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31747">
                                            <p:txEl>
                                              <p:pRg st="5" end="5"/>
                                            </p:txEl>
                                          </p:spTgt>
                                        </p:tgtEl>
                                        <p:attrNameLst>
                                          <p:attrName>style.visibility</p:attrName>
                                        </p:attrNameLst>
                                      </p:cBhvr>
                                      <p:to>
                                        <p:strVal val="visible"/>
                                      </p:to>
                                    </p:set>
                                    <p:animEffect transition="in" filter="slide(fromTop)">
                                      <p:cBhvr>
                                        <p:cTn id="22" dur="500"/>
                                        <p:tgtEl>
                                          <p:spTgt spid="31747">
                                            <p:txEl>
                                              <p:pRg st="5" end="5"/>
                                            </p:txEl>
                                          </p:spTgt>
                                        </p:tgtEl>
                                      </p:cBhvr>
                                    </p:animEffect>
                                  </p:childTnLst>
                                </p:cTn>
                              </p:par>
                              <p:par>
                                <p:cTn id="23" presetID="12" presetClass="entr" presetSubtype="1" fill="hold" nodeType="withEffect">
                                  <p:stCondLst>
                                    <p:cond delay="0"/>
                                  </p:stCondLst>
                                  <p:childTnLst>
                                    <p:set>
                                      <p:cBhvr>
                                        <p:cTn id="24" dur="1" fill="hold">
                                          <p:stCondLst>
                                            <p:cond delay="0"/>
                                          </p:stCondLst>
                                        </p:cTn>
                                        <p:tgtEl>
                                          <p:spTgt spid="31747">
                                            <p:txEl>
                                              <p:pRg st="6" end="6"/>
                                            </p:txEl>
                                          </p:spTgt>
                                        </p:tgtEl>
                                        <p:attrNameLst>
                                          <p:attrName>style.visibility</p:attrName>
                                        </p:attrNameLst>
                                      </p:cBhvr>
                                      <p:to>
                                        <p:strVal val="visible"/>
                                      </p:to>
                                    </p:set>
                                    <p:animEffect transition="in" filter="slide(fromTop)">
                                      <p:cBhvr>
                                        <p:cTn id="25" dur="500"/>
                                        <p:tgtEl>
                                          <p:spTgt spid="31747">
                                            <p:txEl>
                                              <p:pRg st="6" end="6"/>
                                            </p:txEl>
                                          </p:spTgt>
                                        </p:tgtEl>
                                      </p:cBhvr>
                                    </p:animEffect>
                                  </p:childTnLst>
                                </p:cTn>
                              </p:par>
                              <p:par>
                                <p:cTn id="26" presetID="12" presetClass="entr" presetSubtype="1" fill="hold" nodeType="withEffect">
                                  <p:stCondLst>
                                    <p:cond delay="0"/>
                                  </p:stCondLst>
                                  <p:childTnLst>
                                    <p:set>
                                      <p:cBhvr>
                                        <p:cTn id="27" dur="1" fill="hold">
                                          <p:stCondLst>
                                            <p:cond delay="0"/>
                                          </p:stCondLst>
                                        </p:cTn>
                                        <p:tgtEl>
                                          <p:spTgt spid="31747">
                                            <p:txEl>
                                              <p:pRg st="7" end="7"/>
                                            </p:txEl>
                                          </p:spTgt>
                                        </p:tgtEl>
                                        <p:attrNameLst>
                                          <p:attrName>style.visibility</p:attrName>
                                        </p:attrNameLst>
                                      </p:cBhvr>
                                      <p:to>
                                        <p:strVal val="visible"/>
                                      </p:to>
                                    </p:set>
                                    <p:animEffect transition="in" filter="slide(fromTop)">
                                      <p:cBhvr>
                                        <p:cTn id="28" dur="500"/>
                                        <p:tgtEl>
                                          <p:spTgt spid="31747">
                                            <p:txEl>
                                              <p:pRg st="7" end="7"/>
                                            </p:txEl>
                                          </p:spTgt>
                                        </p:tgtEl>
                                      </p:cBhvr>
                                    </p:animEffect>
                                  </p:childTnLst>
                                </p:cTn>
                              </p:par>
                              <p:par>
                                <p:cTn id="29" presetID="12" presetClass="entr" presetSubtype="1" fill="hold" nodeType="withEffect">
                                  <p:stCondLst>
                                    <p:cond delay="0"/>
                                  </p:stCondLst>
                                  <p:childTnLst>
                                    <p:set>
                                      <p:cBhvr>
                                        <p:cTn id="30" dur="1" fill="hold">
                                          <p:stCondLst>
                                            <p:cond delay="0"/>
                                          </p:stCondLst>
                                        </p:cTn>
                                        <p:tgtEl>
                                          <p:spTgt spid="31747">
                                            <p:txEl>
                                              <p:pRg st="8" end="8"/>
                                            </p:txEl>
                                          </p:spTgt>
                                        </p:tgtEl>
                                        <p:attrNameLst>
                                          <p:attrName>style.visibility</p:attrName>
                                        </p:attrNameLst>
                                      </p:cBhvr>
                                      <p:to>
                                        <p:strVal val="visible"/>
                                      </p:to>
                                    </p:set>
                                    <p:animEffect transition="in" filter="slide(fromTop)">
                                      <p:cBhvr>
                                        <p:cTn id="31" dur="5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609600" y="2286000"/>
            <a:ext cx="8229600" cy="3810000"/>
          </a:xfrm>
        </p:spPr>
        <p:txBody>
          <a:bodyPr/>
          <a:lstStyle/>
          <a:p>
            <a:pPr marL="3175" indent="-3175" defTabSz="114300" eaLnBrk="1" hangingPunct="1">
              <a:buClr>
                <a:srgbClr val="FF0000"/>
              </a:buClr>
              <a:buSzTx/>
              <a:buFontTx/>
              <a:buNone/>
            </a:pPr>
            <a:r>
              <a:rPr lang="en-US" altLang="en-US" sz="2000" b="1" smtClean="0">
                <a:latin typeface="Verdana" pitchFamily="34" charset="0"/>
              </a:rPr>
              <a:t>Is an adjustment to a job or the workplace to enable the disabled individual to perform the job.</a:t>
            </a:r>
          </a:p>
          <a:p>
            <a:pPr marL="3175" indent="-3175" defTabSz="114300" eaLnBrk="1" hangingPunct="1">
              <a:buClr>
                <a:srgbClr val="FF0000"/>
              </a:buClr>
              <a:buSzTx/>
              <a:buFont typeface="Wingdings 2" pitchFamily="18" charset="2"/>
              <a:buNone/>
            </a:pPr>
            <a:endParaRPr lang="en-US" altLang="en-US" sz="2000" b="1" smtClean="0">
              <a:latin typeface="Verdana" pitchFamily="34" charset="0"/>
            </a:endParaRPr>
          </a:p>
          <a:p>
            <a:pPr marL="3175" indent="-3175" defTabSz="114300" eaLnBrk="1" hangingPunct="1">
              <a:buClr>
                <a:srgbClr val="FF0000"/>
              </a:buClr>
              <a:buSzTx/>
              <a:buFontTx/>
              <a:buNone/>
            </a:pPr>
            <a:r>
              <a:rPr lang="en-US" altLang="en-US" sz="2000" b="1" smtClean="0">
                <a:latin typeface="Verdana" pitchFamily="34" charset="0"/>
              </a:rPr>
              <a:t>Does not have to be specifically what is requested by the individual but does have to be reasonable and effective.</a:t>
            </a:r>
          </a:p>
          <a:p>
            <a:pPr marL="3175" indent="-3175" defTabSz="114300" eaLnBrk="1" hangingPunct="1">
              <a:buClr>
                <a:srgbClr val="FF0000"/>
              </a:buClr>
              <a:buSzTx/>
              <a:buFont typeface="Wingdings 2" pitchFamily="18" charset="2"/>
              <a:buNone/>
            </a:pPr>
            <a:endParaRPr lang="en-US" altLang="en-US" sz="2000" b="1" smtClean="0">
              <a:latin typeface="Verdana" pitchFamily="34" charset="0"/>
            </a:endParaRPr>
          </a:p>
          <a:p>
            <a:pPr marL="3175" indent="-3175" defTabSz="114300" eaLnBrk="1" hangingPunct="1">
              <a:buClr>
                <a:srgbClr val="FF0000"/>
              </a:buClr>
              <a:buSzTx/>
              <a:buFontTx/>
              <a:buNone/>
            </a:pPr>
            <a:r>
              <a:rPr lang="en-US" altLang="en-US" sz="2000" b="1" smtClean="0">
                <a:latin typeface="Verdana" pitchFamily="34" charset="0"/>
              </a:rPr>
              <a:t>The agency has no obligation to change performance</a:t>
            </a:r>
          </a:p>
          <a:p>
            <a:pPr marL="3175" indent="-3175" defTabSz="114300" eaLnBrk="1" hangingPunct="1">
              <a:buClr>
                <a:srgbClr val="FF0000"/>
              </a:buClr>
              <a:buSzTx/>
              <a:buFontTx/>
              <a:buNone/>
            </a:pPr>
            <a:r>
              <a:rPr lang="en-US" altLang="en-US" sz="2000" b="1" smtClean="0">
                <a:latin typeface="Verdana" pitchFamily="34" charset="0"/>
              </a:rPr>
              <a:t>standards or to eliminate essential functions of the position as a reasonable accommodation.</a:t>
            </a:r>
          </a:p>
        </p:txBody>
      </p:sp>
      <p:sp>
        <p:nvSpPr>
          <p:cNvPr id="15363"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5CA2528A-B89F-4280-BE29-5D28CCD88E28}" type="slidenum">
              <a:rPr lang="en-US" altLang="en-US" sz="1200" b="0">
                <a:latin typeface="Arial Black" pitchFamily="34" charset="0"/>
              </a:rPr>
              <a:pPr algn="r" eaLnBrk="1" hangingPunct="1">
                <a:spcBef>
                  <a:spcPct val="0"/>
                </a:spcBef>
                <a:buClrTx/>
                <a:buSzTx/>
                <a:buFontTx/>
                <a:buNone/>
              </a:pPr>
              <a:t>12</a:t>
            </a:fld>
            <a:endParaRPr lang="en-US" altLang="en-US" sz="1200" b="0">
              <a:latin typeface="Arial Black" pitchFamily="34" charset="0"/>
            </a:endParaRPr>
          </a:p>
        </p:txBody>
      </p:sp>
      <p:sp>
        <p:nvSpPr>
          <p:cNvPr id="15364" name="WordArt 4"/>
          <p:cNvSpPr>
            <a:spLocks noChangeArrowheads="1" noChangeShapeType="1" noTextEdit="1"/>
          </p:cNvSpPr>
          <p:nvPr/>
        </p:nvSpPr>
        <p:spPr bwMode="auto">
          <a:xfrm>
            <a:off x="1447800" y="228600"/>
            <a:ext cx="7315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The Rehabilitation Act of 1973</a:t>
            </a:r>
          </a:p>
        </p:txBody>
      </p:sp>
      <p:sp>
        <p:nvSpPr>
          <p:cNvPr id="15365" name="WordArt 4"/>
          <p:cNvSpPr>
            <a:spLocks noChangeArrowheads="1" noChangeShapeType="1" noTextEdit="1"/>
          </p:cNvSpPr>
          <p:nvPr/>
        </p:nvSpPr>
        <p:spPr bwMode="auto">
          <a:xfrm>
            <a:off x="1447800" y="1524000"/>
            <a:ext cx="6248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Reasonable Accomodation: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685800" y="2362200"/>
            <a:ext cx="7924800" cy="3876675"/>
          </a:xfrm>
        </p:spPr>
        <p:txBody>
          <a:bodyPr/>
          <a:lstStyle/>
          <a:p>
            <a:pPr marL="0" indent="0" defTabSz="914400" eaLnBrk="1" hangingPunct="1">
              <a:buClr>
                <a:srgbClr val="FF0000"/>
              </a:buClr>
              <a:buSzTx/>
              <a:buFontTx/>
              <a:buNone/>
            </a:pPr>
            <a:r>
              <a:rPr lang="en-US" altLang="en-US" sz="2200" b="1" smtClean="0">
                <a:latin typeface="Verdana" pitchFamily="34" charset="0"/>
              </a:rPr>
              <a:t>Adopted on September 25, 2008, and became effective January 1, 2009.</a:t>
            </a:r>
          </a:p>
          <a:p>
            <a:pPr marL="0" indent="0" defTabSz="914400" eaLnBrk="1" hangingPunct="1">
              <a:buClr>
                <a:srgbClr val="FF0000"/>
              </a:buClr>
              <a:buSzTx/>
              <a:buFont typeface="Wingdings 2" pitchFamily="18" charset="2"/>
              <a:buNone/>
            </a:pPr>
            <a:endParaRPr lang="en-US" altLang="en-US" sz="2200" b="1" smtClean="0">
              <a:latin typeface="Verdana" pitchFamily="34" charset="0"/>
            </a:endParaRPr>
          </a:p>
          <a:p>
            <a:pPr marL="0" indent="0" defTabSz="914400" eaLnBrk="1" hangingPunct="1">
              <a:buClr>
                <a:srgbClr val="FF0000"/>
              </a:buClr>
              <a:buSzTx/>
              <a:buFontTx/>
              <a:buNone/>
            </a:pPr>
            <a:r>
              <a:rPr lang="en-US" altLang="en-US" sz="2200" b="1" smtClean="0">
                <a:latin typeface="Verdana" pitchFamily="34" charset="0"/>
              </a:rPr>
              <a:t>Law provides broader definition of what is covered by the term disability.</a:t>
            </a:r>
          </a:p>
          <a:p>
            <a:pPr marL="0" indent="0" defTabSz="914400" eaLnBrk="1" hangingPunct="1">
              <a:buClr>
                <a:srgbClr val="FF0000"/>
              </a:buClr>
              <a:buSzTx/>
              <a:buFont typeface="Wingdings 2" pitchFamily="18" charset="2"/>
              <a:buNone/>
            </a:pPr>
            <a:endParaRPr lang="en-US" altLang="en-US" sz="2200" b="1" smtClean="0">
              <a:latin typeface="Verdana" pitchFamily="34" charset="0"/>
            </a:endParaRPr>
          </a:p>
          <a:p>
            <a:pPr marL="0" indent="0" defTabSz="914400" eaLnBrk="1" hangingPunct="1">
              <a:buClr>
                <a:srgbClr val="FF0000"/>
              </a:buClr>
              <a:buSzTx/>
              <a:buFontTx/>
              <a:buNone/>
            </a:pPr>
            <a:r>
              <a:rPr lang="en-US" altLang="en-US" sz="2200" b="1" smtClean="0">
                <a:latin typeface="Verdana" pitchFamily="34" charset="0"/>
              </a:rPr>
              <a:t>Law provides broader definition of what is major life activities.</a:t>
            </a:r>
          </a:p>
          <a:p>
            <a:pPr marL="0" indent="0" defTabSz="914400" eaLnBrk="1" hangingPunct="1">
              <a:buClr>
                <a:srgbClr val="FF0000"/>
              </a:buClr>
              <a:buSzTx/>
              <a:buFontTx/>
              <a:buNone/>
            </a:pPr>
            <a:endParaRPr lang="en-US" altLang="en-US" sz="2200" b="1" smtClean="0">
              <a:latin typeface="Verdana" pitchFamily="34" charset="0"/>
            </a:endParaRPr>
          </a:p>
        </p:txBody>
      </p:sp>
      <p:sp>
        <p:nvSpPr>
          <p:cNvPr id="16387" name="Line 16"/>
          <p:cNvSpPr>
            <a:spLocks noChangeShapeType="1"/>
          </p:cNvSpPr>
          <p:nvPr/>
        </p:nvSpPr>
        <p:spPr bwMode="auto">
          <a:xfrm>
            <a:off x="1219200" y="32766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8" name="Line 16"/>
          <p:cNvSpPr>
            <a:spLocks noChangeShapeType="1"/>
          </p:cNvSpPr>
          <p:nvPr/>
        </p:nvSpPr>
        <p:spPr bwMode="auto">
          <a:xfrm>
            <a:off x="1219200" y="44958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Slide Number Placeholder 8"/>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7D547542-E085-4673-AC97-EE10D031F523}" type="slidenum">
              <a:rPr lang="en-US" altLang="en-US" sz="1200" b="0">
                <a:latin typeface="Arial Black" pitchFamily="34" charset="0"/>
              </a:rPr>
              <a:pPr algn="r" eaLnBrk="1" hangingPunct="1">
                <a:spcBef>
                  <a:spcPct val="0"/>
                </a:spcBef>
                <a:buClrTx/>
                <a:buSzTx/>
                <a:buFontTx/>
                <a:buNone/>
              </a:pPr>
              <a:t>13</a:t>
            </a:fld>
            <a:endParaRPr lang="en-US" altLang="en-US" sz="1200" b="0">
              <a:latin typeface="Arial Black" pitchFamily="34" charset="0"/>
            </a:endParaRPr>
          </a:p>
        </p:txBody>
      </p:sp>
      <p:sp>
        <p:nvSpPr>
          <p:cNvPr id="16390" name="WordArt 4"/>
          <p:cNvSpPr>
            <a:spLocks noChangeArrowheads="1" noChangeShapeType="1" noTextEdit="1"/>
          </p:cNvSpPr>
          <p:nvPr/>
        </p:nvSpPr>
        <p:spPr bwMode="auto">
          <a:xfrm>
            <a:off x="1219200" y="1524000"/>
            <a:ext cx="6781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Major Changes to Disability Law:</a:t>
            </a:r>
          </a:p>
        </p:txBody>
      </p:sp>
      <p:sp>
        <p:nvSpPr>
          <p:cNvPr id="16391" name="WordArt 4"/>
          <p:cNvSpPr>
            <a:spLocks noChangeArrowheads="1" noChangeShapeType="1" noTextEdit="1"/>
          </p:cNvSpPr>
          <p:nvPr/>
        </p:nvSpPr>
        <p:spPr bwMode="auto">
          <a:xfrm>
            <a:off x="1676400" y="44450"/>
            <a:ext cx="6705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The Americans with Disabilities Act</a:t>
            </a:r>
          </a:p>
          <a:p>
            <a:pPr algn="ctr"/>
            <a:r>
              <a:rPr lang="en-US" sz="3600" kern="10">
                <a:effectLst>
                  <a:outerShdw dist="35921" dir="2700000" algn="ctr" rotWithShape="0">
                    <a:schemeClr val="bg1">
                      <a:alpha val="50000"/>
                    </a:schemeClr>
                  </a:outerShdw>
                </a:effectLst>
                <a:latin typeface="Calibri"/>
                <a:cs typeface="Calibri"/>
              </a:rPr>
              <a:t>Amendments Act (ADAA)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609600" y="2209800"/>
            <a:ext cx="7924800" cy="4029075"/>
          </a:xfrm>
        </p:spPr>
        <p:txBody>
          <a:bodyPr/>
          <a:lstStyle/>
          <a:p>
            <a:pPr marL="0" indent="0" defTabSz="914400" eaLnBrk="1" hangingPunct="1">
              <a:buClr>
                <a:srgbClr val="FF0000"/>
              </a:buClr>
              <a:buSzTx/>
              <a:buFontTx/>
              <a:buNone/>
            </a:pPr>
            <a:r>
              <a:rPr lang="en-US" altLang="en-US" sz="2200" b="1" smtClean="0">
                <a:latin typeface="Verdana" pitchFamily="34" charset="0"/>
              </a:rPr>
              <a:t>An impairment need not limit other life activities.</a:t>
            </a:r>
          </a:p>
          <a:p>
            <a:pPr marL="0" indent="0" defTabSz="914400" eaLnBrk="1" hangingPunct="1">
              <a:buClr>
                <a:srgbClr val="FF0000"/>
              </a:buClr>
              <a:buSzTx/>
              <a:buFont typeface="Wingdings 2" pitchFamily="18" charset="2"/>
              <a:buNone/>
            </a:pPr>
            <a:endParaRPr lang="en-US" altLang="en-US" sz="2200" b="1" smtClean="0">
              <a:latin typeface="Verdana" pitchFamily="34" charset="0"/>
            </a:endParaRPr>
          </a:p>
          <a:p>
            <a:pPr marL="0" indent="0" defTabSz="914400" eaLnBrk="1" hangingPunct="1">
              <a:buClr>
                <a:srgbClr val="FF0000"/>
              </a:buClr>
              <a:buSzTx/>
              <a:buFontTx/>
              <a:buNone/>
            </a:pPr>
            <a:r>
              <a:rPr lang="en-US" altLang="en-US" sz="2200" b="1" smtClean="0">
                <a:latin typeface="Verdana" pitchFamily="34" charset="0"/>
              </a:rPr>
              <a:t>An impairment that is episodic or in remission is a disability if it would substantially limit a major life activity when active.</a:t>
            </a:r>
          </a:p>
          <a:p>
            <a:pPr marL="0" indent="0" defTabSz="914400" eaLnBrk="1" hangingPunct="1">
              <a:buClr>
                <a:srgbClr val="FF0000"/>
              </a:buClr>
              <a:buSzTx/>
              <a:buFont typeface="Wingdings 2" pitchFamily="18" charset="2"/>
              <a:buNone/>
            </a:pPr>
            <a:endParaRPr lang="en-US" altLang="en-US" sz="2200" b="1" smtClean="0">
              <a:latin typeface="Verdana" pitchFamily="34" charset="0"/>
            </a:endParaRPr>
          </a:p>
          <a:p>
            <a:pPr marL="0" indent="0" defTabSz="914400" eaLnBrk="1" hangingPunct="1">
              <a:buClr>
                <a:srgbClr val="FF0000"/>
              </a:buClr>
              <a:buSzTx/>
              <a:buFontTx/>
              <a:buNone/>
            </a:pPr>
            <a:r>
              <a:rPr lang="en-US" altLang="en-US" sz="2200" b="1" smtClean="0">
                <a:latin typeface="Verdana" pitchFamily="34" charset="0"/>
              </a:rPr>
              <a:t>Determination made without regard to ameliorative effects of mitigating measures.</a:t>
            </a:r>
          </a:p>
        </p:txBody>
      </p:sp>
      <p:sp>
        <p:nvSpPr>
          <p:cNvPr id="17411" name="Line 16"/>
          <p:cNvSpPr>
            <a:spLocks noChangeShapeType="1"/>
          </p:cNvSpPr>
          <p:nvPr/>
        </p:nvSpPr>
        <p:spPr bwMode="auto">
          <a:xfrm>
            <a:off x="1219200" y="31242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 name="Line 16"/>
          <p:cNvSpPr>
            <a:spLocks noChangeShapeType="1"/>
          </p:cNvSpPr>
          <p:nvPr/>
        </p:nvSpPr>
        <p:spPr bwMode="auto">
          <a:xfrm>
            <a:off x="1219200" y="46482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Slide Number Placeholder 8"/>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0B603E91-FBC7-4631-B5A5-C5715E4DABA1}" type="slidenum">
              <a:rPr lang="en-US" altLang="en-US" sz="1200" b="0">
                <a:latin typeface="Arial Black" pitchFamily="34" charset="0"/>
              </a:rPr>
              <a:pPr algn="r" eaLnBrk="1" hangingPunct="1">
                <a:spcBef>
                  <a:spcPct val="0"/>
                </a:spcBef>
                <a:buClrTx/>
                <a:buSzTx/>
                <a:buFontTx/>
                <a:buNone/>
              </a:pPr>
              <a:t>14</a:t>
            </a:fld>
            <a:endParaRPr lang="en-US" altLang="en-US" sz="1200" b="0">
              <a:latin typeface="Arial Black" pitchFamily="34" charset="0"/>
            </a:endParaRPr>
          </a:p>
        </p:txBody>
      </p:sp>
      <p:sp>
        <p:nvSpPr>
          <p:cNvPr id="17414" name="WordArt 4"/>
          <p:cNvSpPr>
            <a:spLocks noChangeArrowheads="1" noChangeShapeType="1" noTextEdit="1"/>
          </p:cNvSpPr>
          <p:nvPr/>
        </p:nvSpPr>
        <p:spPr bwMode="auto">
          <a:xfrm>
            <a:off x="1219200" y="1524000"/>
            <a:ext cx="6781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Broadening the Term Disability:</a:t>
            </a:r>
          </a:p>
        </p:txBody>
      </p:sp>
      <p:sp>
        <p:nvSpPr>
          <p:cNvPr id="17415" name="WordArt 4"/>
          <p:cNvSpPr>
            <a:spLocks noChangeArrowheads="1" noChangeShapeType="1" noTextEdit="1"/>
          </p:cNvSpPr>
          <p:nvPr/>
        </p:nvSpPr>
        <p:spPr bwMode="auto">
          <a:xfrm>
            <a:off x="1676400" y="44450"/>
            <a:ext cx="6705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The Americans with Disabilities Act</a:t>
            </a:r>
          </a:p>
          <a:p>
            <a:pPr algn="ctr"/>
            <a:r>
              <a:rPr lang="en-US" sz="3600" kern="10">
                <a:effectLst>
                  <a:outerShdw dist="35921" dir="2700000" algn="ctr" rotWithShape="0">
                    <a:schemeClr val="bg1">
                      <a:alpha val="50000"/>
                    </a:schemeClr>
                  </a:outerShdw>
                </a:effectLst>
                <a:latin typeface="Calibri"/>
                <a:cs typeface="Calibri"/>
              </a:rPr>
              <a:t>Amendments Act (ADAA)</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609600" y="2209800"/>
            <a:ext cx="7924800" cy="1676400"/>
          </a:xfrm>
        </p:spPr>
        <p:txBody>
          <a:bodyPr/>
          <a:lstStyle/>
          <a:p>
            <a:pPr marL="0" indent="0" defTabSz="914400" eaLnBrk="1" hangingPunct="1">
              <a:buClr>
                <a:srgbClr val="FF0000"/>
              </a:buClr>
              <a:buSzTx/>
              <a:buFontTx/>
              <a:buNone/>
            </a:pPr>
            <a:r>
              <a:rPr lang="en-US" altLang="en-US" sz="1800" b="1" smtClean="0">
                <a:latin typeface="Verdana" pitchFamily="34" charset="0"/>
              </a:rPr>
              <a:t>Disability is determined without reference to ameliorative effects of mitigating measures.</a:t>
            </a:r>
          </a:p>
          <a:p>
            <a:pPr marL="0" indent="0" defTabSz="914400" eaLnBrk="1" hangingPunct="1">
              <a:buClr>
                <a:srgbClr val="FF0000"/>
              </a:buClr>
              <a:buSzTx/>
              <a:buFont typeface="Wingdings 2" pitchFamily="18" charset="2"/>
              <a:buNone/>
            </a:pPr>
            <a:endParaRPr lang="en-US" altLang="en-US" sz="1800" b="1" smtClean="0">
              <a:latin typeface="Verdana" pitchFamily="34" charset="0"/>
            </a:endParaRPr>
          </a:p>
          <a:p>
            <a:pPr marL="0" indent="0" defTabSz="914400" eaLnBrk="1" hangingPunct="1">
              <a:buClr>
                <a:srgbClr val="FF0000"/>
              </a:buClr>
              <a:buSzTx/>
              <a:buFont typeface="Wingdings 2" pitchFamily="18" charset="2"/>
              <a:buNone/>
            </a:pPr>
            <a:endParaRPr lang="en-US" altLang="en-US" sz="1800" b="1" smtClean="0">
              <a:latin typeface="Verdana" pitchFamily="34" charset="0"/>
            </a:endParaRPr>
          </a:p>
          <a:p>
            <a:pPr marL="0" indent="0" defTabSz="914400" eaLnBrk="1" hangingPunct="1">
              <a:buClr>
                <a:srgbClr val="FF0000"/>
              </a:buClr>
              <a:buSzTx/>
              <a:buFontTx/>
              <a:buNone/>
            </a:pPr>
            <a:r>
              <a:rPr lang="en-US" altLang="en-US" sz="1800" b="1" u="sng" smtClean="0">
                <a:latin typeface="Verdana" pitchFamily="34" charset="0"/>
              </a:rPr>
              <a:t>Mitigating Measures Include</a:t>
            </a:r>
            <a:r>
              <a:rPr lang="en-US" altLang="en-US" sz="1800" b="1" smtClean="0">
                <a:latin typeface="Verdana" pitchFamily="34" charset="0"/>
              </a:rPr>
              <a:t>:</a:t>
            </a:r>
          </a:p>
        </p:txBody>
      </p:sp>
      <p:sp>
        <p:nvSpPr>
          <p:cNvPr id="18435" name="Line 16"/>
          <p:cNvSpPr>
            <a:spLocks noChangeShapeType="1"/>
          </p:cNvSpPr>
          <p:nvPr/>
        </p:nvSpPr>
        <p:spPr bwMode="auto">
          <a:xfrm>
            <a:off x="1219200" y="32004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Slide Number Placeholder 7"/>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B45A0D44-9588-4303-9C84-D362F16D7D38}" type="slidenum">
              <a:rPr lang="en-US" altLang="en-US" sz="1200" b="0">
                <a:latin typeface="Arial Black" pitchFamily="34" charset="0"/>
              </a:rPr>
              <a:pPr algn="r" eaLnBrk="1" hangingPunct="1">
                <a:spcBef>
                  <a:spcPct val="0"/>
                </a:spcBef>
                <a:buClrTx/>
                <a:buSzTx/>
                <a:buFontTx/>
                <a:buNone/>
              </a:pPr>
              <a:t>15</a:t>
            </a:fld>
            <a:endParaRPr lang="en-US" altLang="en-US" sz="1200" b="0">
              <a:latin typeface="Arial Black" pitchFamily="34" charset="0"/>
            </a:endParaRPr>
          </a:p>
        </p:txBody>
      </p:sp>
      <p:sp>
        <p:nvSpPr>
          <p:cNvPr id="18437" name="WordArt 4"/>
          <p:cNvSpPr>
            <a:spLocks noChangeArrowheads="1" noChangeShapeType="1" noTextEdit="1"/>
          </p:cNvSpPr>
          <p:nvPr/>
        </p:nvSpPr>
        <p:spPr bwMode="auto">
          <a:xfrm>
            <a:off x="1219200" y="1524000"/>
            <a:ext cx="6781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Defining Mitigating Measures:</a:t>
            </a:r>
          </a:p>
        </p:txBody>
      </p:sp>
      <p:sp>
        <p:nvSpPr>
          <p:cNvPr id="18438" name="WordArt 4"/>
          <p:cNvSpPr>
            <a:spLocks noChangeArrowheads="1" noChangeShapeType="1" noTextEdit="1"/>
          </p:cNvSpPr>
          <p:nvPr/>
        </p:nvSpPr>
        <p:spPr bwMode="auto">
          <a:xfrm>
            <a:off x="1676400" y="44450"/>
            <a:ext cx="6705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The Americans with Disabilities Act</a:t>
            </a:r>
          </a:p>
          <a:p>
            <a:pPr algn="ctr"/>
            <a:r>
              <a:rPr lang="en-US" sz="3600" kern="10">
                <a:effectLst>
                  <a:outerShdw dist="35921" dir="2700000" algn="ctr" rotWithShape="0">
                    <a:schemeClr val="bg1">
                      <a:alpha val="50000"/>
                    </a:schemeClr>
                  </a:outerShdw>
                </a:effectLst>
                <a:latin typeface="Calibri"/>
                <a:cs typeface="Calibri"/>
              </a:rPr>
              <a:t>Amendments Act (ADAA)</a:t>
            </a:r>
          </a:p>
        </p:txBody>
      </p:sp>
      <p:sp>
        <p:nvSpPr>
          <p:cNvPr id="18439" name="Rectangle 3"/>
          <p:cNvSpPr>
            <a:spLocks noChangeArrowheads="1"/>
          </p:cNvSpPr>
          <p:nvPr/>
        </p:nvSpPr>
        <p:spPr bwMode="auto">
          <a:xfrm>
            <a:off x="609600" y="3962400"/>
            <a:ext cx="403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spcBef>
                <a:spcPct val="20000"/>
              </a:spcBef>
              <a:buClr>
                <a:srgbClr val="0BD0D9"/>
              </a:buClr>
              <a:buSzPct val="95000"/>
              <a:buFont typeface="Wingdings 2" pitchFamily="18" charset="2"/>
              <a:buChar char=""/>
              <a:tabLst>
                <a:tab pos="3890963" algn="l"/>
              </a:tabLst>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tabLst>
                <a:tab pos="3890963" algn="l"/>
              </a:tabLst>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tabLst>
                <a:tab pos="3890963" algn="l"/>
              </a:tabLst>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tabLst>
                <a:tab pos="3890963" algn="l"/>
              </a:tabLst>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tabLst>
                <a:tab pos="3890963" algn="l"/>
              </a:tabLst>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9pPr>
          </a:lstStyle>
          <a:p>
            <a:pPr eaLnBrk="1" hangingPunct="1">
              <a:buClr>
                <a:srgbClr val="B7EAF3"/>
              </a:buClr>
              <a:buSzPct val="90000"/>
              <a:buFontTx/>
              <a:buChar char="•"/>
            </a:pPr>
            <a:r>
              <a:rPr lang="en-US" altLang="en-US" sz="1600">
                <a:latin typeface="Verdana" pitchFamily="34" charset="0"/>
              </a:rPr>
              <a:t>Medication</a:t>
            </a:r>
          </a:p>
          <a:p>
            <a:pPr eaLnBrk="1" hangingPunct="1">
              <a:buClr>
                <a:srgbClr val="B7EAF3"/>
              </a:buClr>
              <a:buSzPct val="90000"/>
              <a:buFontTx/>
              <a:buChar char="•"/>
            </a:pPr>
            <a:r>
              <a:rPr lang="en-US" altLang="en-US" sz="1600">
                <a:latin typeface="Verdana" pitchFamily="34" charset="0"/>
              </a:rPr>
              <a:t>Medical Supplies or Equipment</a:t>
            </a:r>
          </a:p>
          <a:p>
            <a:pPr eaLnBrk="1" hangingPunct="1">
              <a:buClr>
                <a:srgbClr val="B7EAF3"/>
              </a:buClr>
              <a:buSzPct val="90000"/>
              <a:buFontTx/>
              <a:buChar char="•"/>
            </a:pPr>
            <a:r>
              <a:rPr lang="en-US" altLang="en-US" sz="1600">
                <a:latin typeface="Verdana" pitchFamily="34" charset="0"/>
              </a:rPr>
              <a:t>Low-Vision Devices (not including ordinary eye glasses)</a:t>
            </a:r>
          </a:p>
          <a:p>
            <a:pPr eaLnBrk="1" hangingPunct="1">
              <a:buClr>
                <a:srgbClr val="B7EAF3"/>
              </a:buClr>
              <a:buSzPct val="90000"/>
              <a:buFontTx/>
              <a:buChar char="•"/>
            </a:pPr>
            <a:r>
              <a:rPr lang="en-US" altLang="en-US" sz="1600">
                <a:latin typeface="Verdana" pitchFamily="34" charset="0"/>
              </a:rPr>
              <a:t>Prosthetic limbs &amp; devices</a:t>
            </a:r>
          </a:p>
          <a:p>
            <a:pPr eaLnBrk="1" hangingPunct="1">
              <a:buClr>
                <a:srgbClr val="B7EAF3"/>
              </a:buClr>
              <a:buSzPct val="90000"/>
              <a:buFontTx/>
              <a:buChar char="•"/>
            </a:pPr>
            <a:r>
              <a:rPr lang="en-US" altLang="en-US" sz="1600">
                <a:latin typeface="Verdana" pitchFamily="34" charset="0"/>
              </a:rPr>
              <a:t>Hearing Aids &amp; Cochlear Implants</a:t>
            </a:r>
          </a:p>
        </p:txBody>
      </p:sp>
      <p:sp>
        <p:nvSpPr>
          <p:cNvPr id="18440" name="Rectangle 3"/>
          <p:cNvSpPr>
            <a:spLocks noChangeArrowheads="1"/>
          </p:cNvSpPr>
          <p:nvPr/>
        </p:nvSpPr>
        <p:spPr bwMode="auto">
          <a:xfrm>
            <a:off x="4724400" y="3962400"/>
            <a:ext cx="373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spcBef>
                <a:spcPct val="20000"/>
              </a:spcBef>
              <a:buClr>
                <a:srgbClr val="0BD0D9"/>
              </a:buClr>
              <a:buSzPct val="95000"/>
              <a:buFont typeface="Wingdings 2" pitchFamily="18" charset="2"/>
              <a:buChar char=""/>
              <a:tabLst>
                <a:tab pos="3890963" algn="l"/>
              </a:tabLst>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tabLst>
                <a:tab pos="3890963" algn="l"/>
              </a:tabLst>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tabLst>
                <a:tab pos="3890963" algn="l"/>
              </a:tabLst>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tabLst>
                <a:tab pos="3890963" algn="l"/>
              </a:tabLst>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tabLst>
                <a:tab pos="3890963" algn="l"/>
              </a:tabLst>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9pPr>
          </a:lstStyle>
          <a:p>
            <a:pPr eaLnBrk="1" hangingPunct="1">
              <a:buClr>
                <a:srgbClr val="B7EAF3"/>
              </a:buClr>
              <a:buSzPct val="90000"/>
              <a:buFontTx/>
              <a:buChar char="•"/>
            </a:pPr>
            <a:r>
              <a:rPr lang="en-US" altLang="en-US" sz="1600">
                <a:latin typeface="Verdana" pitchFamily="34" charset="0"/>
              </a:rPr>
              <a:t>Mobility Devices</a:t>
            </a:r>
          </a:p>
          <a:p>
            <a:pPr eaLnBrk="1" hangingPunct="1">
              <a:buClr>
                <a:srgbClr val="B7EAF3"/>
              </a:buClr>
              <a:buSzPct val="90000"/>
              <a:buFontTx/>
              <a:buChar char="•"/>
            </a:pPr>
            <a:r>
              <a:rPr lang="en-US" altLang="en-US" sz="1600">
                <a:latin typeface="Verdana" pitchFamily="34" charset="0"/>
              </a:rPr>
              <a:t>Oxygen Therapy</a:t>
            </a:r>
          </a:p>
          <a:p>
            <a:pPr eaLnBrk="1" hangingPunct="1">
              <a:buClr>
                <a:srgbClr val="B7EAF3"/>
              </a:buClr>
              <a:buSzPct val="90000"/>
              <a:buFontTx/>
              <a:buChar char="•"/>
            </a:pPr>
            <a:r>
              <a:rPr lang="en-US" altLang="en-US" sz="1600">
                <a:latin typeface="Verdana" pitchFamily="34" charset="0"/>
              </a:rPr>
              <a:t>Use of assistive technology</a:t>
            </a:r>
          </a:p>
          <a:p>
            <a:pPr eaLnBrk="1" hangingPunct="1">
              <a:buClr>
                <a:srgbClr val="B7EAF3"/>
              </a:buClr>
              <a:buSzPct val="90000"/>
              <a:buFontTx/>
              <a:buChar char="•"/>
            </a:pPr>
            <a:r>
              <a:rPr lang="en-US" altLang="en-US" sz="1600">
                <a:latin typeface="Verdana" pitchFamily="34" charset="0"/>
              </a:rPr>
              <a:t>Learned behavioral or adaptive neurological modifications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B6AA3FBB-DF8A-43DF-BD54-23351EBCCF11}" type="slidenum">
              <a:rPr lang="en-US" altLang="en-US" sz="1200" b="0">
                <a:latin typeface="Arial Black" pitchFamily="34" charset="0"/>
              </a:rPr>
              <a:pPr algn="r" eaLnBrk="1" hangingPunct="1">
                <a:spcBef>
                  <a:spcPct val="0"/>
                </a:spcBef>
                <a:buClrTx/>
                <a:buSzTx/>
                <a:buFontTx/>
                <a:buNone/>
              </a:pPr>
              <a:t>16</a:t>
            </a:fld>
            <a:endParaRPr lang="en-US" altLang="en-US" sz="1200" b="0">
              <a:latin typeface="Arial Black" pitchFamily="34" charset="0"/>
            </a:endParaRPr>
          </a:p>
        </p:txBody>
      </p:sp>
      <p:sp>
        <p:nvSpPr>
          <p:cNvPr id="19459" name="WordArt 4"/>
          <p:cNvSpPr>
            <a:spLocks noChangeArrowheads="1" noChangeShapeType="1" noTextEdit="1"/>
          </p:cNvSpPr>
          <p:nvPr/>
        </p:nvSpPr>
        <p:spPr bwMode="auto">
          <a:xfrm>
            <a:off x="533400" y="1524000"/>
            <a:ext cx="8153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Broadening the Term Major Life Activities:</a:t>
            </a:r>
          </a:p>
        </p:txBody>
      </p:sp>
      <p:sp>
        <p:nvSpPr>
          <p:cNvPr id="19460" name="WordArt 4"/>
          <p:cNvSpPr>
            <a:spLocks noChangeArrowheads="1" noChangeShapeType="1" noTextEdit="1"/>
          </p:cNvSpPr>
          <p:nvPr/>
        </p:nvSpPr>
        <p:spPr bwMode="auto">
          <a:xfrm>
            <a:off x="1676400" y="44450"/>
            <a:ext cx="6705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The Americans with Disabilities Act</a:t>
            </a:r>
          </a:p>
          <a:p>
            <a:pPr algn="ctr"/>
            <a:r>
              <a:rPr lang="en-US" sz="3600" kern="10">
                <a:effectLst>
                  <a:outerShdw dist="35921" dir="2700000" algn="ctr" rotWithShape="0">
                    <a:schemeClr val="bg1">
                      <a:alpha val="50000"/>
                    </a:schemeClr>
                  </a:outerShdw>
                </a:effectLst>
                <a:latin typeface="Calibri"/>
                <a:cs typeface="Calibri"/>
              </a:rPr>
              <a:t>Amendments Act (ADAA)</a:t>
            </a:r>
          </a:p>
        </p:txBody>
      </p:sp>
      <p:sp>
        <p:nvSpPr>
          <p:cNvPr id="19461" name="Rectangle 3"/>
          <p:cNvSpPr>
            <a:spLocks noChangeArrowheads="1"/>
          </p:cNvSpPr>
          <p:nvPr/>
        </p:nvSpPr>
        <p:spPr bwMode="auto">
          <a:xfrm>
            <a:off x="609600" y="22098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eaLnBrk="1" hangingPunct="1">
              <a:buClr>
                <a:srgbClr val="FF0000"/>
              </a:buClr>
              <a:buSzTx/>
              <a:buFontTx/>
              <a:buNone/>
            </a:pPr>
            <a:r>
              <a:rPr lang="en-US" altLang="en-US" sz="1800" u="sng">
                <a:latin typeface="Verdana" pitchFamily="34" charset="0"/>
              </a:rPr>
              <a:t>Major Life Activities Include</a:t>
            </a:r>
            <a:r>
              <a:rPr lang="en-US" altLang="en-US" sz="1800">
                <a:latin typeface="Verdana" pitchFamily="34" charset="0"/>
              </a:rPr>
              <a:t>:</a:t>
            </a:r>
          </a:p>
        </p:txBody>
      </p:sp>
      <p:sp>
        <p:nvSpPr>
          <p:cNvPr id="19462" name="Rectangle 3"/>
          <p:cNvSpPr>
            <a:spLocks noChangeArrowheads="1"/>
          </p:cNvSpPr>
          <p:nvPr/>
        </p:nvSpPr>
        <p:spPr bwMode="auto">
          <a:xfrm>
            <a:off x="609600" y="266700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spcBef>
                <a:spcPct val="20000"/>
              </a:spcBef>
              <a:buClr>
                <a:srgbClr val="0BD0D9"/>
              </a:buClr>
              <a:buSzPct val="95000"/>
              <a:buFont typeface="Wingdings 2" pitchFamily="18" charset="2"/>
              <a:buChar char=""/>
              <a:tabLst>
                <a:tab pos="3890963" algn="l"/>
              </a:tabLst>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tabLst>
                <a:tab pos="3890963" algn="l"/>
              </a:tabLst>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tabLst>
                <a:tab pos="3890963" algn="l"/>
              </a:tabLst>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tabLst>
                <a:tab pos="3890963" algn="l"/>
              </a:tabLst>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tabLst>
                <a:tab pos="3890963" algn="l"/>
              </a:tabLst>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9pPr>
          </a:lstStyle>
          <a:p>
            <a:pPr eaLnBrk="1" hangingPunct="1">
              <a:buClr>
                <a:srgbClr val="B7EAF3"/>
              </a:buClr>
              <a:buSzPct val="90000"/>
              <a:buFontTx/>
              <a:buChar char="•"/>
            </a:pPr>
            <a:r>
              <a:rPr lang="en-US" altLang="en-US" sz="1600">
                <a:latin typeface="Verdana" pitchFamily="34" charset="0"/>
              </a:rPr>
              <a:t>Caring for oneself</a:t>
            </a:r>
          </a:p>
          <a:p>
            <a:pPr eaLnBrk="1" hangingPunct="1">
              <a:buClr>
                <a:srgbClr val="B7EAF3"/>
              </a:buClr>
              <a:buSzPct val="90000"/>
              <a:buFontTx/>
              <a:buChar char="•"/>
            </a:pPr>
            <a:r>
              <a:rPr lang="en-US" altLang="en-US" sz="1600">
                <a:latin typeface="Verdana" pitchFamily="34" charset="0"/>
              </a:rPr>
              <a:t>Performing manual tasks</a:t>
            </a:r>
          </a:p>
          <a:p>
            <a:pPr eaLnBrk="1" hangingPunct="1">
              <a:buClr>
                <a:srgbClr val="B7EAF3"/>
              </a:buClr>
              <a:buSzPct val="90000"/>
              <a:buFontTx/>
              <a:buChar char="•"/>
            </a:pPr>
            <a:r>
              <a:rPr lang="en-US" altLang="en-US" sz="1600">
                <a:latin typeface="Verdana" pitchFamily="34" charset="0"/>
              </a:rPr>
              <a:t>Seeing</a:t>
            </a:r>
          </a:p>
          <a:p>
            <a:pPr eaLnBrk="1" hangingPunct="1">
              <a:buClr>
                <a:srgbClr val="B7EAF3"/>
              </a:buClr>
              <a:buSzPct val="90000"/>
              <a:buFontTx/>
              <a:buChar char="•"/>
            </a:pPr>
            <a:r>
              <a:rPr lang="en-US" altLang="en-US" sz="1600">
                <a:latin typeface="Verdana" pitchFamily="34" charset="0"/>
              </a:rPr>
              <a:t>Hearing</a:t>
            </a:r>
          </a:p>
          <a:p>
            <a:pPr eaLnBrk="1" hangingPunct="1">
              <a:buClr>
                <a:srgbClr val="B7EAF3"/>
              </a:buClr>
              <a:buSzPct val="90000"/>
              <a:buFontTx/>
              <a:buChar char="•"/>
            </a:pPr>
            <a:r>
              <a:rPr lang="en-US" altLang="en-US" sz="1600">
                <a:latin typeface="Verdana" pitchFamily="34" charset="0"/>
              </a:rPr>
              <a:t>Eating</a:t>
            </a:r>
          </a:p>
          <a:p>
            <a:pPr eaLnBrk="1" hangingPunct="1">
              <a:buClr>
                <a:srgbClr val="B7EAF3"/>
              </a:buClr>
              <a:buSzPct val="90000"/>
              <a:buFontTx/>
              <a:buChar char="•"/>
            </a:pPr>
            <a:r>
              <a:rPr lang="en-US" altLang="en-US" sz="1600">
                <a:latin typeface="Verdana" pitchFamily="34" charset="0"/>
              </a:rPr>
              <a:t>Sleeping</a:t>
            </a:r>
          </a:p>
          <a:p>
            <a:pPr eaLnBrk="1" hangingPunct="1">
              <a:buClr>
                <a:srgbClr val="B7EAF3"/>
              </a:buClr>
              <a:buSzPct val="90000"/>
              <a:buFontTx/>
              <a:buChar char="•"/>
            </a:pPr>
            <a:r>
              <a:rPr lang="en-US" altLang="en-US" sz="1600">
                <a:latin typeface="Verdana" pitchFamily="34" charset="0"/>
              </a:rPr>
              <a:t>Walking</a:t>
            </a:r>
          </a:p>
          <a:p>
            <a:pPr eaLnBrk="1" hangingPunct="1">
              <a:buClr>
                <a:srgbClr val="B7EAF3"/>
              </a:buClr>
              <a:buSzPct val="90000"/>
              <a:buFontTx/>
              <a:buChar char="•"/>
            </a:pPr>
            <a:r>
              <a:rPr lang="en-US" altLang="en-US" sz="1600">
                <a:latin typeface="Verdana" pitchFamily="34" charset="0"/>
              </a:rPr>
              <a:t>Standing</a:t>
            </a:r>
          </a:p>
          <a:p>
            <a:pPr eaLnBrk="1" hangingPunct="1">
              <a:buClr>
                <a:srgbClr val="B7EAF3"/>
              </a:buClr>
              <a:buSzPct val="90000"/>
              <a:buFontTx/>
              <a:buChar char="•"/>
            </a:pPr>
            <a:r>
              <a:rPr lang="en-US" altLang="en-US" sz="1600">
                <a:latin typeface="Verdana" pitchFamily="34" charset="0"/>
              </a:rPr>
              <a:t>Lifting</a:t>
            </a:r>
          </a:p>
          <a:p>
            <a:pPr eaLnBrk="1" hangingPunct="1">
              <a:buClr>
                <a:srgbClr val="B7EAF3"/>
              </a:buClr>
              <a:buSzPct val="90000"/>
              <a:buFontTx/>
              <a:buChar char="•"/>
            </a:pPr>
            <a:r>
              <a:rPr lang="en-US" altLang="en-US" sz="1600">
                <a:latin typeface="Verdana" pitchFamily="34" charset="0"/>
              </a:rPr>
              <a:t>Bending</a:t>
            </a:r>
          </a:p>
        </p:txBody>
      </p:sp>
      <p:sp>
        <p:nvSpPr>
          <p:cNvPr id="19463" name="Rectangle 3"/>
          <p:cNvSpPr>
            <a:spLocks noChangeArrowheads="1"/>
          </p:cNvSpPr>
          <p:nvPr/>
        </p:nvSpPr>
        <p:spPr bwMode="auto">
          <a:xfrm>
            <a:off x="4724400" y="2667000"/>
            <a:ext cx="373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spcBef>
                <a:spcPct val="20000"/>
              </a:spcBef>
              <a:buClr>
                <a:srgbClr val="0BD0D9"/>
              </a:buClr>
              <a:buSzPct val="95000"/>
              <a:buFont typeface="Wingdings 2" pitchFamily="18" charset="2"/>
              <a:buChar char=""/>
              <a:tabLst>
                <a:tab pos="3890963" algn="l"/>
              </a:tabLst>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tabLst>
                <a:tab pos="3890963" algn="l"/>
              </a:tabLst>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tabLst>
                <a:tab pos="3890963" algn="l"/>
              </a:tabLst>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tabLst>
                <a:tab pos="3890963" algn="l"/>
              </a:tabLst>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tabLst>
                <a:tab pos="3890963" algn="l"/>
              </a:tabLst>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3890963" algn="l"/>
              </a:tabLst>
              <a:defRPr sz="2000">
                <a:solidFill>
                  <a:schemeClr val="tx1"/>
                </a:solidFill>
                <a:latin typeface="Arial" charset="0"/>
              </a:defRPr>
            </a:lvl9pPr>
          </a:lstStyle>
          <a:p>
            <a:pPr eaLnBrk="1" hangingPunct="1">
              <a:buClr>
                <a:srgbClr val="B7EAF3"/>
              </a:buClr>
              <a:buSzPct val="90000"/>
              <a:buFontTx/>
              <a:buChar char="•"/>
            </a:pPr>
            <a:r>
              <a:rPr lang="en-US" altLang="en-US" sz="1600">
                <a:latin typeface="Verdana" pitchFamily="34" charset="0"/>
              </a:rPr>
              <a:t>Breathing</a:t>
            </a:r>
          </a:p>
          <a:p>
            <a:pPr eaLnBrk="1" hangingPunct="1">
              <a:buClr>
                <a:srgbClr val="B7EAF3"/>
              </a:buClr>
              <a:buSzPct val="90000"/>
              <a:buFontTx/>
              <a:buChar char="•"/>
            </a:pPr>
            <a:r>
              <a:rPr lang="en-US" altLang="en-US" sz="1600">
                <a:latin typeface="Verdana" pitchFamily="34" charset="0"/>
              </a:rPr>
              <a:t>Learning</a:t>
            </a:r>
          </a:p>
          <a:p>
            <a:pPr eaLnBrk="1" hangingPunct="1">
              <a:buClr>
                <a:srgbClr val="B7EAF3"/>
              </a:buClr>
              <a:buSzPct val="90000"/>
              <a:buFontTx/>
              <a:buChar char="•"/>
            </a:pPr>
            <a:r>
              <a:rPr lang="en-US" altLang="en-US" sz="1600">
                <a:latin typeface="Verdana" pitchFamily="34" charset="0"/>
              </a:rPr>
              <a:t>Reading</a:t>
            </a:r>
          </a:p>
          <a:p>
            <a:pPr eaLnBrk="1" hangingPunct="1">
              <a:buClr>
                <a:srgbClr val="B7EAF3"/>
              </a:buClr>
              <a:buSzPct val="90000"/>
              <a:buFontTx/>
              <a:buChar char="•"/>
            </a:pPr>
            <a:r>
              <a:rPr lang="en-US" altLang="en-US" sz="1600">
                <a:latin typeface="Verdana" pitchFamily="34" charset="0"/>
              </a:rPr>
              <a:t>Concentrating</a:t>
            </a:r>
          </a:p>
          <a:p>
            <a:pPr eaLnBrk="1" hangingPunct="1">
              <a:buClr>
                <a:srgbClr val="B7EAF3"/>
              </a:buClr>
              <a:buSzPct val="90000"/>
              <a:buFontTx/>
              <a:buChar char="•"/>
            </a:pPr>
            <a:r>
              <a:rPr lang="en-US" altLang="en-US" sz="1600">
                <a:latin typeface="Verdana" pitchFamily="34" charset="0"/>
              </a:rPr>
              <a:t>Thinking</a:t>
            </a:r>
          </a:p>
          <a:p>
            <a:pPr eaLnBrk="1" hangingPunct="1">
              <a:buClr>
                <a:srgbClr val="B7EAF3"/>
              </a:buClr>
              <a:buSzPct val="90000"/>
              <a:buFontTx/>
              <a:buChar char="•"/>
            </a:pPr>
            <a:r>
              <a:rPr lang="en-US" altLang="en-US" sz="1600">
                <a:latin typeface="Verdana" pitchFamily="34" charset="0"/>
              </a:rPr>
              <a:t>Communicating</a:t>
            </a:r>
          </a:p>
          <a:p>
            <a:pPr eaLnBrk="1" hangingPunct="1">
              <a:buClr>
                <a:srgbClr val="B7EAF3"/>
              </a:buClr>
              <a:buSzPct val="90000"/>
              <a:buFontTx/>
              <a:buChar char="•"/>
            </a:pPr>
            <a:r>
              <a:rPr lang="en-US" altLang="en-US" sz="1600">
                <a:latin typeface="Verdana" pitchFamily="34" charset="0"/>
              </a:rPr>
              <a:t>Working</a:t>
            </a:r>
          </a:p>
          <a:p>
            <a:pPr eaLnBrk="1" hangingPunct="1">
              <a:buClr>
                <a:srgbClr val="B7EAF3"/>
              </a:buClr>
              <a:buSzPct val="90000"/>
              <a:buFontTx/>
              <a:buChar char="•"/>
            </a:pPr>
            <a:r>
              <a:rPr lang="en-US" altLang="en-US" sz="1600">
                <a:latin typeface="Verdana" pitchFamily="34" charset="0"/>
              </a:rPr>
              <a:t>Major Bodily Functions</a:t>
            </a:r>
          </a:p>
          <a:p>
            <a:pPr eaLnBrk="1" hangingPunct="1">
              <a:buClr>
                <a:srgbClr val="B7EAF3"/>
              </a:buClr>
              <a:buSzPct val="90000"/>
              <a:buFontTx/>
              <a:buChar char="•"/>
            </a:pPr>
            <a:r>
              <a:rPr lang="en-US" altLang="en-US" sz="1600">
                <a:latin typeface="Verdana" pitchFamily="34" charset="0"/>
              </a:rPr>
              <a:t>Speaking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457200" y="1524000"/>
            <a:ext cx="8229600" cy="4572000"/>
          </a:xfrm>
        </p:spPr>
        <p:txBody>
          <a:bodyPr/>
          <a:lstStyle/>
          <a:p>
            <a:pPr algn="ctr" eaLnBrk="1" hangingPunct="1">
              <a:buFont typeface="Wingdings 2" pitchFamily="18" charset="2"/>
              <a:buNone/>
            </a:pPr>
            <a:r>
              <a:rPr lang="en-US" altLang="en-US" sz="2200" b="1" smtClean="0">
                <a:latin typeface="Verdana" pitchFamily="34" charset="0"/>
              </a:rPr>
              <a:t>   Prohibits discrimination </a:t>
            </a:r>
          </a:p>
          <a:p>
            <a:pPr algn="ctr" eaLnBrk="1" hangingPunct="1">
              <a:buFontTx/>
              <a:buNone/>
            </a:pPr>
            <a:r>
              <a:rPr lang="en-US" altLang="en-US" sz="2200" b="1" smtClean="0">
                <a:latin typeface="Verdana" pitchFamily="34" charset="0"/>
              </a:rPr>
              <a:t>against employees or applicants because of genetic information.</a:t>
            </a:r>
          </a:p>
          <a:p>
            <a:pPr algn="ctr" eaLnBrk="1" hangingPunct="1">
              <a:buFont typeface="Wingdings 2" pitchFamily="18" charset="2"/>
              <a:buNone/>
            </a:pPr>
            <a:endParaRPr lang="en-US" altLang="en-US" sz="2200" b="1" smtClean="0">
              <a:latin typeface="Verdana" pitchFamily="34" charset="0"/>
            </a:endParaRPr>
          </a:p>
          <a:p>
            <a:pPr algn="ctr" eaLnBrk="1" hangingPunct="1">
              <a:buFont typeface="Wingdings 2" pitchFamily="18" charset="2"/>
              <a:buNone/>
            </a:pPr>
            <a:r>
              <a:rPr lang="en-US" altLang="en-US" sz="2200" b="1" smtClean="0">
                <a:latin typeface="Verdana" pitchFamily="34" charset="0"/>
              </a:rPr>
              <a:t>Forbids discrimination on the basis of genetic information when it comes to any aspect of employment.</a:t>
            </a:r>
          </a:p>
          <a:p>
            <a:pPr algn="ctr" eaLnBrk="1" hangingPunct="1">
              <a:buFont typeface="Wingdings 2" pitchFamily="18" charset="2"/>
              <a:buNone/>
            </a:pPr>
            <a:endParaRPr lang="en-US" altLang="en-US" sz="2200" b="1" smtClean="0">
              <a:latin typeface="Verdana" pitchFamily="34" charset="0"/>
            </a:endParaRPr>
          </a:p>
          <a:p>
            <a:pPr algn="ctr" eaLnBrk="1" hangingPunct="1">
              <a:buFont typeface="Wingdings 2" pitchFamily="18" charset="2"/>
              <a:buNone/>
            </a:pPr>
            <a:r>
              <a:rPr lang="en-US" altLang="en-US" sz="2200" b="1" smtClean="0">
                <a:latin typeface="Verdana" pitchFamily="34" charset="0"/>
              </a:rPr>
              <a:t>Also makes it illegal to harass an employee because of his or her genetic information.</a:t>
            </a:r>
          </a:p>
        </p:txBody>
      </p:sp>
      <p:sp>
        <p:nvSpPr>
          <p:cNvPr id="20483" name="Line 16"/>
          <p:cNvSpPr>
            <a:spLocks noChangeShapeType="1"/>
          </p:cNvSpPr>
          <p:nvPr/>
        </p:nvSpPr>
        <p:spPr bwMode="auto">
          <a:xfrm>
            <a:off x="1219200" y="28956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Line 16"/>
          <p:cNvSpPr>
            <a:spLocks noChangeShapeType="1"/>
          </p:cNvSpPr>
          <p:nvPr/>
        </p:nvSpPr>
        <p:spPr bwMode="auto">
          <a:xfrm>
            <a:off x="1219200" y="43434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Slide Number Placeholder 6"/>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37FC7305-F12F-4FDA-AF6C-41D3722818E6}" type="slidenum">
              <a:rPr lang="en-US" altLang="en-US" sz="1200" b="0">
                <a:latin typeface="Arial Black" pitchFamily="34" charset="0"/>
              </a:rPr>
              <a:pPr algn="r" eaLnBrk="1" hangingPunct="1">
                <a:spcBef>
                  <a:spcPct val="0"/>
                </a:spcBef>
                <a:buClrTx/>
                <a:buSzTx/>
                <a:buFontTx/>
                <a:buNone/>
              </a:pPr>
              <a:t>17</a:t>
            </a:fld>
            <a:endParaRPr lang="en-US" altLang="en-US" sz="1200" b="0">
              <a:latin typeface="Arial Black" pitchFamily="34" charset="0"/>
            </a:endParaRPr>
          </a:p>
        </p:txBody>
      </p:sp>
      <p:sp>
        <p:nvSpPr>
          <p:cNvPr id="20486" name="WordArt 4"/>
          <p:cNvSpPr>
            <a:spLocks noChangeArrowheads="1" noChangeShapeType="1" noTextEdit="1"/>
          </p:cNvSpPr>
          <p:nvPr/>
        </p:nvSpPr>
        <p:spPr bwMode="auto">
          <a:xfrm>
            <a:off x="1676400" y="44450"/>
            <a:ext cx="6705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Title II of the Genetic Information</a:t>
            </a:r>
          </a:p>
          <a:p>
            <a:pPr algn="ctr"/>
            <a:r>
              <a:rPr lang="en-US" sz="3600" kern="10">
                <a:effectLst>
                  <a:outerShdw dist="35921" dir="2700000" algn="ctr" rotWithShape="0">
                    <a:schemeClr val="bg1">
                      <a:alpha val="50000"/>
                    </a:schemeClr>
                  </a:outerShdw>
                </a:effectLst>
                <a:latin typeface="Calibri"/>
                <a:cs typeface="Calibri"/>
              </a:rPr>
              <a:t>Nondiscrimination Act of 2008 (GINA)</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685800" y="2209800"/>
            <a:ext cx="7924800" cy="3598863"/>
          </a:xfrm>
        </p:spPr>
        <p:txBody>
          <a:bodyPr/>
          <a:lstStyle/>
          <a:p>
            <a:pPr marL="233363" indent="-233363" defTabSz="914400" eaLnBrk="1" hangingPunct="1">
              <a:lnSpc>
                <a:spcPct val="80000"/>
              </a:lnSpc>
              <a:buFont typeface="Wingdings 2" pitchFamily="18" charset="2"/>
              <a:buNone/>
            </a:pPr>
            <a:r>
              <a:rPr lang="en-US" altLang="en-US" sz="2000" b="1" smtClean="0">
                <a:latin typeface="Verdana" pitchFamily="34" charset="0"/>
              </a:rPr>
              <a:t>Discrimination based on a person’s prior EEO activity,</a:t>
            </a:r>
          </a:p>
          <a:p>
            <a:pPr marL="233363" indent="-233363" defTabSz="914400" eaLnBrk="1" hangingPunct="1">
              <a:lnSpc>
                <a:spcPct val="80000"/>
              </a:lnSpc>
              <a:buFont typeface="Wingdings 2" pitchFamily="18" charset="2"/>
              <a:buNone/>
            </a:pPr>
            <a:r>
              <a:rPr lang="en-US" altLang="en-US" sz="2000" b="1" smtClean="0">
                <a:latin typeface="Verdana" pitchFamily="34" charset="0"/>
              </a:rPr>
              <a:t>for example filing a complaint of discrimination, including:</a:t>
            </a:r>
          </a:p>
          <a:p>
            <a:pPr marL="233363" indent="-233363" defTabSz="914400" eaLnBrk="1" hangingPunct="1">
              <a:lnSpc>
                <a:spcPct val="80000"/>
              </a:lnSpc>
              <a:buFont typeface="Wingdings 2" pitchFamily="18" charset="2"/>
              <a:buNone/>
            </a:pPr>
            <a:endParaRPr lang="en-US" altLang="en-US" sz="2000" b="1" smtClean="0">
              <a:latin typeface="Verdana" pitchFamily="34" charset="0"/>
            </a:endParaRPr>
          </a:p>
          <a:p>
            <a:pPr marL="233363" indent="-233363" defTabSz="914400" eaLnBrk="1" hangingPunct="1">
              <a:lnSpc>
                <a:spcPct val="80000"/>
              </a:lnSpc>
              <a:buClr>
                <a:srgbClr val="B7EAF3"/>
              </a:buClr>
              <a:buFontTx/>
              <a:buChar char="•"/>
            </a:pPr>
            <a:r>
              <a:rPr lang="en-US" altLang="en-US" sz="2000" b="1" smtClean="0">
                <a:latin typeface="Verdana" pitchFamily="34" charset="0"/>
              </a:rPr>
              <a:t>opposing discriminatory practices; or </a:t>
            </a:r>
          </a:p>
          <a:p>
            <a:pPr marL="233363" indent="-233363" defTabSz="914400" eaLnBrk="1" hangingPunct="1">
              <a:lnSpc>
                <a:spcPct val="80000"/>
              </a:lnSpc>
              <a:buFont typeface="Wingdings 2" pitchFamily="18" charset="2"/>
              <a:buNone/>
            </a:pPr>
            <a:endParaRPr lang="en-US" altLang="en-US" sz="2000" b="1" smtClean="0">
              <a:latin typeface="Verdana" pitchFamily="34" charset="0"/>
            </a:endParaRPr>
          </a:p>
          <a:p>
            <a:pPr marL="233363" indent="-233363" defTabSz="914400" eaLnBrk="1" hangingPunct="1">
              <a:lnSpc>
                <a:spcPct val="80000"/>
              </a:lnSpc>
              <a:buClr>
                <a:srgbClr val="B7EAF3"/>
              </a:buClr>
              <a:buFontTx/>
              <a:buChar char="•"/>
            </a:pPr>
            <a:r>
              <a:rPr lang="en-US" altLang="en-US" sz="2000" b="1" smtClean="0">
                <a:latin typeface="Verdana" pitchFamily="34" charset="0"/>
              </a:rPr>
              <a:t>participating in any stage of administrative or </a:t>
            </a:r>
          </a:p>
          <a:p>
            <a:pPr marL="233363" indent="-233363" defTabSz="914400" eaLnBrk="1" hangingPunct="1">
              <a:lnSpc>
                <a:spcPct val="80000"/>
              </a:lnSpc>
              <a:buFont typeface="Wingdings 2" pitchFamily="18" charset="2"/>
              <a:buNone/>
            </a:pPr>
            <a:r>
              <a:rPr lang="en-US" altLang="en-US" sz="2000" b="1" smtClean="0">
                <a:latin typeface="Verdana" pitchFamily="34" charset="0"/>
              </a:rPr>
              <a:t>	judicial proceeding under Title VII, the Rehabilitation Act, the Age Discrimination in Employment Act, the Equal Pay Act, and Title II of the Genetic Information Nondiscrimination Act of 2008.</a:t>
            </a:r>
          </a:p>
        </p:txBody>
      </p:sp>
      <p:sp>
        <p:nvSpPr>
          <p:cNvPr id="21507"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A2F3BED5-90B1-411E-9EA2-9EA7782516DA}" type="slidenum">
              <a:rPr lang="en-US" altLang="en-US" sz="1200" b="0">
                <a:latin typeface="Arial Black" pitchFamily="34" charset="0"/>
              </a:rPr>
              <a:pPr algn="r" eaLnBrk="1" hangingPunct="1">
                <a:spcBef>
                  <a:spcPct val="0"/>
                </a:spcBef>
                <a:buClrTx/>
                <a:buSzTx/>
                <a:buFontTx/>
                <a:buNone/>
              </a:pPr>
              <a:t>18</a:t>
            </a:fld>
            <a:endParaRPr lang="en-US" altLang="en-US" sz="1200" b="0">
              <a:latin typeface="Arial Black" pitchFamily="34" charset="0"/>
            </a:endParaRPr>
          </a:p>
        </p:txBody>
      </p:sp>
      <p:sp>
        <p:nvSpPr>
          <p:cNvPr id="21508" name="WordArt 4"/>
          <p:cNvSpPr>
            <a:spLocks noChangeArrowheads="1" noChangeShapeType="1" noTextEdit="1"/>
          </p:cNvSpPr>
          <p:nvPr/>
        </p:nvSpPr>
        <p:spPr bwMode="auto">
          <a:xfrm>
            <a:off x="2667000" y="44450"/>
            <a:ext cx="4800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Protection Against</a:t>
            </a:r>
          </a:p>
          <a:p>
            <a:pPr algn="ctr"/>
            <a:r>
              <a:rPr lang="en-US" sz="3600" kern="10">
                <a:effectLst>
                  <a:outerShdw dist="35921" dir="2700000" algn="ctr" rotWithShape="0">
                    <a:schemeClr val="bg1">
                      <a:alpha val="50000"/>
                    </a:schemeClr>
                  </a:outerShdw>
                </a:effectLst>
                <a:latin typeface="Calibri"/>
                <a:cs typeface="Calibri"/>
              </a:rPr>
              <a:t>Reprisal of Retaliation</a:t>
            </a:r>
          </a:p>
        </p:txBody>
      </p:sp>
      <p:sp>
        <p:nvSpPr>
          <p:cNvPr id="21509" name="WordArt 4"/>
          <p:cNvSpPr>
            <a:spLocks noChangeArrowheads="1" noChangeShapeType="1" noTextEdit="1"/>
          </p:cNvSpPr>
          <p:nvPr/>
        </p:nvSpPr>
        <p:spPr bwMode="auto">
          <a:xfrm>
            <a:off x="2438400" y="1447800"/>
            <a:ext cx="4648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Reprisal/Retaliation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381000" y="1828800"/>
            <a:ext cx="8229600" cy="1676400"/>
          </a:xfrm>
        </p:spPr>
        <p:txBody>
          <a:bodyPr/>
          <a:lstStyle/>
          <a:p>
            <a:pPr marL="3175" indent="-3175" algn="ctr" defTabSz="114300" eaLnBrk="1" hangingPunct="1">
              <a:buFontTx/>
              <a:buNone/>
              <a:defRPr/>
            </a:pPr>
            <a:r>
              <a:rPr lang="en-US" sz="2400" b="1" smtClean="0">
                <a:latin typeface="Verdana" pitchFamily="34" charset="0"/>
              </a:rPr>
              <a:t>	Contact the EEO Office </a:t>
            </a:r>
          </a:p>
          <a:p>
            <a:pPr marL="3175" indent="-3175" algn="ctr" defTabSz="114300" eaLnBrk="1" hangingPunct="1">
              <a:buFontTx/>
              <a:buNone/>
              <a:defRPr/>
            </a:pPr>
            <a:r>
              <a:rPr lang="en-US" sz="2800" b="1" i="1" smtClean="0">
                <a:solidFill>
                  <a:srgbClr val="FF0000"/>
                </a:solidFill>
                <a:effectLst>
                  <a:outerShdw blurRad="38100" dist="38100" dir="2700000" algn="tl">
                    <a:srgbClr val="FFFFFF"/>
                  </a:outerShdw>
                </a:effectLst>
                <a:latin typeface="Verdana" pitchFamily="34" charset="0"/>
              </a:rPr>
              <a:t>within 45 calendar days</a:t>
            </a:r>
            <a:r>
              <a:rPr lang="en-US" sz="2400" b="1" smtClean="0">
                <a:latin typeface="Verdana" pitchFamily="34" charset="0"/>
              </a:rPr>
              <a:t> </a:t>
            </a:r>
          </a:p>
          <a:p>
            <a:pPr marL="3175" indent="-3175" algn="ctr" defTabSz="114300" eaLnBrk="1" hangingPunct="1">
              <a:buFontTx/>
              <a:buNone/>
              <a:defRPr/>
            </a:pPr>
            <a:r>
              <a:rPr lang="en-US" sz="2400" b="1" smtClean="0">
                <a:latin typeface="Verdana" pitchFamily="34" charset="0"/>
              </a:rPr>
              <a:t>of the alleged discriminatory action or the effective date of the action.*</a:t>
            </a:r>
          </a:p>
        </p:txBody>
      </p:sp>
      <p:sp>
        <p:nvSpPr>
          <p:cNvPr id="22531" name="Text Box 14"/>
          <p:cNvSpPr txBox="1">
            <a:spLocks noChangeArrowheads="1"/>
          </p:cNvSpPr>
          <p:nvPr/>
        </p:nvSpPr>
        <p:spPr bwMode="auto">
          <a:xfrm>
            <a:off x="1066800" y="4724400"/>
            <a:ext cx="69342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eaLnBrk="1" hangingPunct="1">
              <a:buClr>
                <a:schemeClr val="bg2"/>
              </a:buClr>
              <a:buSzPct val="75000"/>
              <a:buFontTx/>
              <a:buNone/>
            </a:pPr>
            <a:r>
              <a:rPr lang="en-US" altLang="en-US" sz="2800" i="1">
                <a:latin typeface="Verdana" pitchFamily="34" charset="0"/>
              </a:rPr>
              <a:t>*</a:t>
            </a:r>
            <a:r>
              <a:rPr lang="en-US" altLang="en-US" sz="1600">
                <a:latin typeface="Verdana" pitchFamily="34" charset="0"/>
              </a:rPr>
              <a:t>The names and telephone numbers of the EEO staff are available on bulletin boards, the DHRA internet or you may contact your EEO Officer.</a:t>
            </a:r>
            <a:endParaRPr lang="en-US" altLang="en-US" sz="1800" b="0">
              <a:latin typeface="Verdana" pitchFamily="34" charset="0"/>
            </a:endParaRPr>
          </a:p>
        </p:txBody>
      </p:sp>
      <p:sp>
        <p:nvSpPr>
          <p:cNvPr id="22532"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597E32DF-5747-43AC-95A7-B3D70B0A968E}" type="slidenum">
              <a:rPr lang="en-US" altLang="en-US" sz="1200" b="0">
                <a:latin typeface="Arial Black" pitchFamily="34" charset="0"/>
              </a:rPr>
              <a:pPr algn="r" eaLnBrk="1" hangingPunct="1">
                <a:spcBef>
                  <a:spcPct val="0"/>
                </a:spcBef>
                <a:buClrTx/>
                <a:buSzTx/>
                <a:buFontTx/>
                <a:buNone/>
              </a:pPr>
              <a:t>19</a:t>
            </a:fld>
            <a:endParaRPr lang="en-US" altLang="en-US" sz="1200" b="0">
              <a:latin typeface="Arial Black" pitchFamily="34" charset="0"/>
            </a:endParaRPr>
          </a:p>
        </p:txBody>
      </p:sp>
      <p:sp>
        <p:nvSpPr>
          <p:cNvPr id="22533" name="WordArt 4"/>
          <p:cNvSpPr>
            <a:spLocks noChangeArrowheads="1" noChangeShapeType="1" noTextEdit="1"/>
          </p:cNvSpPr>
          <p:nvPr/>
        </p:nvSpPr>
        <p:spPr bwMode="auto">
          <a:xfrm>
            <a:off x="2667000" y="44450"/>
            <a:ext cx="4800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If You Believe</a:t>
            </a:r>
          </a:p>
          <a:p>
            <a:pPr algn="ctr"/>
            <a:r>
              <a:rPr lang="en-US" sz="3600" kern="10">
                <a:effectLst>
                  <a:outerShdw dist="35921" dir="2700000" algn="ctr" rotWithShape="0">
                    <a:schemeClr val="bg1">
                      <a:alpha val="50000"/>
                    </a:schemeClr>
                  </a:outerShdw>
                </a:effectLst>
                <a:latin typeface="Calibri"/>
                <a:cs typeface="Calibri"/>
              </a:rPr>
              <a:t>Discrimination Occurred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1295400" y="228600"/>
            <a:ext cx="7696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NoFEAR Act Training - Agenda</a:t>
            </a:r>
          </a:p>
        </p:txBody>
      </p:sp>
      <p:sp>
        <p:nvSpPr>
          <p:cNvPr id="86023" name="Text Box 7"/>
          <p:cNvSpPr txBox="1">
            <a:spLocks noChangeArrowheads="1"/>
          </p:cNvSpPr>
          <p:nvPr/>
        </p:nvSpPr>
        <p:spPr bwMode="auto">
          <a:xfrm>
            <a:off x="533400" y="1549400"/>
            <a:ext cx="7794625"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eaLnBrk="1" hangingPunct="1">
              <a:spcBef>
                <a:spcPct val="0"/>
              </a:spcBef>
              <a:buClrTx/>
              <a:buSzTx/>
              <a:buFontTx/>
              <a:buNone/>
            </a:pPr>
            <a:r>
              <a:rPr lang="en-US" altLang="en-US" sz="2400" u="sng">
                <a:latin typeface="Verdana" pitchFamily="34" charset="0"/>
              </a:rPr>
              <a:t>EXPLAIN</a:t>
            </a:r>
          </a:p>
          <a:p>
            <a:pPr eaLnBrk="1" hangingPunct="1">
              <a:spcBef>
                <a:spcPct val="0"/>
              </a:spcBef>
              <a:buClrTx/>
              <a:buSzTx/>
              <a:buFontTx/>
              <a:buNone/>
            </a:pPr>
            <a:endParaRPr lang="en-US" altLang="en-US" sz="2400">
              <a:latin typeface="Verdana" pitchFamily="34" charset="0"/>
            </a:endParaRPr>
          </a:p>
          <a:p>
            <a:pPr eaLnBrk="1" hangingPunct="1">
              <a:spcBef>
                <a:spcPct val="0"/>
              </a:spcBef>
              <a:buClr>
                <a:srgbClr val="B7EAF3"/>
              </a:buClr>
              <a:buSzTx/>
              <a:buFontTx/>
              <a:buChar char="•"/>
            </a:pPr>
            <a:r>
              <a:rPr lang="en-US" altLang="en-US" sz="1800">
                <a:latin typeface="Verdana" pitchFamily="34" charset="0"/>
              </a:rPr>
              <a:t>  The Notification and Federal Employee</a:t>
            </a:r>
          </a:p>
          <a:p>
            <a:pPr eaLnBrk="1" hangingPunct="1">
              <a:spcBef>
                <a:spcPct val="0"/>
              </a:spcBef>
              <a:buClrTx/>
              <a:buSzTx/>
              <a:buFontTx/>
              <a:buNone/>
            </a:pPr>
            <a:r>
              <a:rPr lang="en-US" altLang="en-US" sz="1800">
                <a:latin typeface="Verdana" pitchFamily="34" charset="0"/>
              </a:rPr>
              <a:t>    Antidiscrimination &amp; Retaliation Act (No FEAR Act)</a:t>
            </a:r>
          </a:p>
          <a:p>
            <a:pPr eaLnBrk="1" hangingPunct="1">
              <a:spcBef>
                <a:spcPct val="0"/>
              </a:spcBef>
              <a:buClrTx/>
              <a:buSzTx/>
              <a:buFontTx/>
              <a:buNone/>
            </a:pPr>
            <a:endParaRPr lang="en-US" altLang="en-US" sz="1800">
              <a:latin typeface="Verdana" pitchFamily="34" charset="0"/>
            </a:endParaRPr>
          </a:p>
          <a:p>
            <a:pPr eaLnBrk="1" hangingPunct="1">
              <a:spcBef>
                <a:spcPct val="0"/>
              </a:spcBef>
              <a:buClr>
                <a:srgbClr val="B7EAF3"/>
              </a:buClr>
              <a:buSzTx/>
              <a:buFontTx/>
              <a:buChar char="•"/>
            </a:pPr>
            <a:r>
              <a:rPr lang="en-US" altLang="en-US" sz="1800">
                <a:latin typeface="Verdana" pitchFamily="34" charset="0"/>
              </a:rPr>
              <a:t>  Antidiscrimination Laws:</a:t>
            </a:r>
          </a:p>
          <a:p>
            <a:pPr eaLnBrk="1" hangingPunct="1">
              <a:spcBef>
                <a:spcPct val="0"/>
              </a:spcBef>
              <a:buClr>
                <a:srgbClr val="FF0000"/>
              </a:buClr>
              <a:buSzTx/>
              <a:buFont typeface="Wingdings" pitchFamily="2" charset="2"/>
              <a:buNone/>
            </a:pPr>
            <a:r>
              <a:rPr lang="en-US" altLang="en-US" sz="1800">
                <a:latin typeface="Verdana" pitchFamily="34" charset="0"/>
              </a:rPr>
              <a:t>	</a:t>
            </a:r>
            <a:endParaRPr lang="en-US" altLang="en-US" sz="1000">
              <a:latin typeface="Verdana" pitchFamily="34" charset="0"/>
            </a:endParaRPr>
          </a:p>
          <a:p>
            <a:pPr eaLnBrk="1" hangingPunct="1">
              <a:spcBef>
                <a:spcPct val="0"/>
              </a:spcBef>
              <a:buClr>
                <a:srgbClr val="B7EAF3"/>
              </a:buClr>
              <a:buSzTx/>
              <a:buFont typeface="Verdana" pitchFamily="34" charset="0"/>
              <a:buChar char="•"/>
            </a:pPr>
            <a:r>
              <a:rPr lang="en-US" altLang="en-US" sz="1800">
                <a:latin typeface="Verdana" pitchFamily="34" charset="0"/>
              </a:rPr>
              <a:t>  Whistleblower Protection Laws</a:t>
            </a:r>
          </a:p>
          <a:p>
            <a:pPr eaLnBrk="1" hangingPunct="1">
              <a:spcBef>
                <a:spcPct val="0"/>
              </a:spcBef>
              <a:buClr>
                <a:srgbClr val="FF0000"/>
              </a:buClr>
              <a:buSzTx/>
              <a:buFontTx/>
              <a:buNone/>
            </a:pPr>
            <a:endParaRPr lang="en-US" altLang="en-US" sz="1000">
              <a:latin typeface="Verdana" pitchFamily="34" charset="0"/>
            </a:endParaRPr>
          </a:p>
          <a:p>
            <a:pPr eaLnBrk="1" hangingPunct="1">
              <a:spcBef>
                <a:spcPct val="0"/>
              </a:spcBef>
              <a:buClr>
                <a:srgbClr val="B7EAF3"/>
              </a:buClr>
              <a:buSzTx/>
              <a:buFontTx/>
              <a:buChar char="•"/>
            </a:pPr>
            <a:r>
              <a:rPr lang="en-US" altLang="en-US" sz="1800">
                <a:latin typeface="Verdana" pitchFamily="34" charset="0"/>
              </a:rPr>
              <a:t>  How to File a…</a:t>
            </a:r>
          </a:p>
          <a:p>
            <a:pPr eaLnBrk="1" hangingPunct="1">
              <a:spcBef>
                <a:spcPct val="0"/>
              </a:spcBef>
              <a:buClr>
                <a:srgbClr val="FF0000"/>
              </a:buClr>
              <a:buSzTx/>
              <a:buFontTx/>
              <a:buNone/>
            </a:pPr>
            <a:r>
              <a:rPr lang="en-US" altLang="en-US" sz="1800">
                <a:latin typeface="Verdana" pitchFamily="34" charset="0"/>
              </a:rPr>
              <a:t>	Complaint of Discrimination;</a:t>
            </a:r>
          </a:p>
          <a:p>
            <a:pPr eaLnBrk="1" hangingPunct="1">
              <a:spcBef>
                <a:spcPct val="0"/>
              </a:spcBef>
              <a:buClr>
                <a:srgbClr val="FF0000"/>
              </a:buClr>
              <a:buSzTx/>
              <a:buFontTx/>
              <a:buNone/>
            </a:pPr>
            <a:r>
              <a:rPr lang="en-US" altLang="en-US" sz="1800">
                <a:latin typeface="Verdana" pitchFamily="34" charset="0"/>
              </a:rPr>
              <a:t>	Complaint of Retaliation;</a:t>
            </a:r>
          </a:p>
          <a:p>
            <a:pPr eaLnBrk="1" hangingPunct="1">
              <a:spcBef>
                <a:spcPct val="0"/>
              </a:spcBef>
              <a:buClr>
                <a:srgbClr val="FF0000"/>
              </a:buClr>
              <a:buSzTx/>
              <a:buFontTx/>
              <a:buNone/>
            </a:pPr>
            <a:r>
              <a:rPr lang="en-US" altLang="en-US" sz="1800">
                <a:latin typeface="Verdana" pitchFamily="34" charset="0"/>
              </a:rPr>
              <a:t>	or a Violation of the Whistleblower Protection Laws</a:t>
            </a:r>
            <a:r>
              <a:rPr lang="en-US" altLang="en-US" sz="1800"/>
              <a:t>.</a:t>
            </a:r>
          </a:p>
          <a:p>
            <a:pPr lvl="1" eaLnBrk="1" hangingPunct="1">
              <a:spcBef>
                <a:spcPct val="0"/>
              </a:spcBef>
              <a:buClr>
                <a:srgbClr val="FF0000"/>
              </a:buClr>
              <a:buSzTx/>
              <a:buFont typeface="Wingdings" pitchFamily="2" charset="2"/>
              <a:buChar char="è"/>
            </a:pPr>
            <a:endParaRPr lang="en-US" altLang="en-US" sz="1800">
              <a:latin typeface="Verdana" pitchFamily="34" charset="0"/>
            </a:endParaRPr>
          </a:p>
        </p:txBody>
      </p:sp>
      <p:sp>
        <p:nvSpPr>
          <p:cNvPr id="5124"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D307D96D-91C8-499F-BE0D-012AB7BC13E4}" type="slidenum">
              <a:rPr lang="en-US" altLang="en-US" sz="1200" b="0">
                <a:latin typeface="Arial Black" pitchFamily="34" charset="0"/>
              </a:rPr>
              <a:pPr algn="r" eaLnBrk="1" hangingPunct="1">
                <a:spcBef>
                  <a:spcPct val="0"/>
                </a:spcBef>
                <a:buClrTx/>
                <a:buSzTx/>
                <a:buFontTx/>
                <a:buNone/>
              </a:pPr>
              <a:t>2</a:t>
            </a:fld>
            <a:endParaRPr lang="en-US" altLang="en-US" sz="1200" b="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6023">
                                            <p:txEl>
                                              <p:pRg st="2" end="2"/>
                                            </p:txEl>
                                          </p:spTgt>
                                        </p:tgtEl>
                                        <p:attrNameLst>
                                          <p:attrName>style.visibility</p:attrName>
                                        </p:attrNameLst>
                                      </p:cBhvr>
                                      <p:to>
                                        <p:strVal val="visible"/>
                                      </p:to>
                                    </p:set>
                                    <p:animEffect transition="in" filter="checkerboard(across)">
                                      <p:cBhvr>
                                        <p:cTn id="7" dur="500"/>
                                        <p:tgtEl>
                                          <p:spTgt spid="8602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6023">
                                            <p:txEl>
                                              <p:pRg st="3" end="3"/>
                                            </p:txEl>
                                          </p:spTgt>
                                        </p:tgtEl>
                                        <p:attrNameLst>
                                          <p:attrName>style.visibility</p:attrName>
                                        </p:attrNameLst>
                                      </p:cBhvr>
                                      <p:to>
                                        <p:strVal val="visible"/>
                                      </p:to>
                                    </p:set>
                                    <p:animEffect transition="in" filter="checkerboard(across)">
                                      <p:cBhvr>
                                        <p:cTn id="10" dur="500"/>
                                        <p:tgtEl>
                                          <p:spTgt spid="8602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86023">
                                            <p:txEl>
                                              <p:pRg st="5" end="5"/>
                                            </p:txEl>
                                          </p:spTgt>
                                        </p:tgtEl>
                                        <p:attrNameLst>
                                          <p:attrName>style.visibility</p:attrName>
                                        </p:attrNameLst>
                                      </p:cBhvr>
                                      <p:to>
                                        <p:strVal val="visible"/>
                                      </p:to>
                                    </p:set>
                                    <p:animEffect transition="in" filter="checkerboard(across)">
                                      <p:cBhvr>
                                        <p:cTn id="15" dur="500"/>
                                        <p:tgtEl>
                                          <p:spTgt spid="86023">
                                            <p:txEl>
                                              <p:pRg st="5" end="5"/>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6023">
                                            <p:txEl>
                                              <p:pRg st="6" end="6"/>
                                            </p:txEl>
                                          </p:spTgt>
                                        </p:tgtEl>
                                        <p:attrNameLst>
                                          <p:attrName>style.visibility</p:attrName>
                                        </p:attrNameLst>
                                      </p:cBhvr>
                                      <p:to>
                                        <p:strVal val="visible"/>
                                      </p:to>
                                    </p:set>
                                    <p:animEffect transition="in" filter="checkerboard(across)">
                                      <p:cBhvr>
                                        <p:cTn id="18" dur="500"/>
                                        <p:tgtEl>
                                          <p:spTgt spid="86023">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86023">
                                            <p:txEl>
                                              <p:pRg st="7" end="7"/>
                                            </p:txEl>
                                          </p:spTgt>
                                        </p:tgtEl>
                                        <p:attrNameLst>
                                          <p:attrName>style.visibility</p:attrName>
                                        </p:attrNameLst>
                                      </p:cBhvr>
                                      <p:to>
                                        <p:strVal val="visible"/>
                                      </p:to>
                                    </p:set>
                                    <p:animEffect transition="in" filter="checkerboard(across)">
                                      <p:cBhvr>
                                        <p:cTn id="23" dur="500"/>
                                        <p:tgtEl>
                                          <p:spTgt spid="86023">
                                            <p:txEl>
                                              <p:pRg st="7" end="7"/>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86023">
                                            <p:txEl>
                                              <p:pRg st="9" end="9"/>
                                            </p:txEl>
                                          </p:spTgt>
                                        </p:tgtEl>
                                        <p:attrNameLst>
                                          <p:attrName>style.visibility</p:attrName>
                                        </p:attrNameLst>
                                      </p:cBhvr>
                                      <p:to>
                                        <p:strVal val="visible"/>
                                      </p:to>
                                    </p:set>
                                    <p:animEffect transition="in" filter="checkerboard(across)">
                                      <p:cBhvr>
                                        <p:cTn id="28" dur="500"/>
                                        <p:tgtEl>
                                          <p:spTgt spid="86023">
                                            <p:txEl>
                                              <p:pRg st="9" end="9"/>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86023">
                                            <p:txEl>
                                              <p:pRg st="10" end="10"/>
                                            </p:txEl>
                                          </p:spTgt>
                                        </p:tgtEl>
                                        <p:attrNameLst>
                                          <p:attrName>style.visibility</p:attrName>
                                        </p:attrNameLst>
                                      </p:cBhvr>
                                      <p:to>
                                        <p:strVal val="visible"/>
                                      </p:to>
                                    </p:set>
                                    <p:animEffect transition="in" filter="checkerboard(across)">
                                      <p:cBhvr>
                                        <p:cTn id="31" dur="500"/>
                                        <p:tgtEl>
                                          <p:spTgt spid="86023">
                                            <p:txEl>
                                              <p:pRg st="10" end="10"/>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86023">
                                            <p:txEl>
                                              <p:pRg st="11" end="11"/>
                                            </p:txEl>
                                          </p:spTgt>
                                        </p:tgtEl>
                                        <p:attrNameLst>
                                          <p:attrName>style.visibility</p:attrName>
                                        </p:attrNameLst>
                                      </p:cBhvr>
                                      <p:to>
                                        <p:strVal val="visible"/>
                                      </p:to>
                                    </p:set>
                                    <p:animEffect transition="in" filter="checkerboard(across)">
                                      <p:cBhvr>
                                        <p:cTn id="34" dur="500"/>
                                        <p:tgtEl>
                                          <p:spTgt spid="86023">
                                            <p:txEl>
                                              <p:pRg st="11" end="11"/>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86023">
                                            <p:txEl>
                                              <p:pRg st="12" end="12"/>
                                            </p:txEl>
                                          </p:spTgt>
                                        </p:tgtEl>
                                        <p:attrNameLst>
                                          <p:attrName>style.visibility</p:attrName>
                                        </p:attrNameLst>
                                      </p:cBhvr>
                                      <p:to>
                                        <p:strVal val="visible"/>
                                      </p:to>
                                    </p:set>
                                    <p:animEffect transition="in" filter="checkerboard(across)">
                                      <p:cBhvr>
                                        <p:cTn id="37" dur="500"/>
                                        <p:tgtEl>
                                          <p:spTgt spid="860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457200" y="1676400"/>
            <a:ext cx="8229600" cy="3581400"/>
          </a:xfrm>
        </p:spPr>
        <p:txBody>
          <a:bodyPr/>
          <a:lstStyle/>
          <a:p>
            <a:pPr eaLnBrk="1" hangingPunct="1">
              <a:lnSpc>
                <a:spcPct val="80000"/>
              </a:lnSpc>
              <a:buClr>
                <a:srgbClr val="FF0000"/>
              </a:buClr>
              <a:buSzTx/>
              <a:buFontTx/>
              <a:buNone/>
            </a:pPr>
            <a:r>
              <a:rPr lang="en-US" altLang="en-US" sz="1800" b="1" u="sng" smtClean="0">
                <a:solidFill>
                  <a:schemeClr val="hlink"/>
                </a:solidFill>
                <a:latin typeface="Verdana" pitchFamily="34" charset="0"/>
              </a:rPr>
              <a:t>RESOLVE THE COMPLAINT</a:t>
            </a:r>
          </a:p>
          <a:p>
            <a:pPr eaLnBrk="1" hangingPunct="1">
              <a:lnSpc>
                <a:spcPct val="80000"/>
              </a:lnSpc>
              <a:buClr>
                <a:srgbClr val="B7EAF3"/>
              </a:buClr>
              <a:buSzTx/>
              <a:buFontTx/>
              <a:buChar char="•"/>
            </a:pPr>
            <a:r>
              <a:rPr lang="en-US" altLang="en-US" sz="1800" b="1" smtClean="0">
                <a:latin typeface="Verdana" pitchFamily="34" charset="0"/>
              </a:rPr>
              <a:t>An EEO counselor will try to resolve the complaint or you may choose to use </a:t>
            </a:r>
            <a:r>
              <a:rPr lang="en-US" altLang="en-US" sz="1800" b="1" i="1" smtClean="0">
                <a:solidFill>
                  <a:schemeClr val="hlink"/>
                </a:solidFill>
                <a:latin typeface="Verdana" pitchFamily="34" charset="0"/>
              </a:rPr>
              <a:t>Alternative Dispute Resolution (ADR)</a:t>
            </a:r>
            <a:r>
              <a:rPr lang="en-US" altLang="en-US" sz="1800" b="1" smtClean="0">
                <a:latin typeface="Verdana" pitchFamily="34" charset="0"/>
              </a:rPr>
              <a:t> to resolve your complaint.</a:t>
            </a:r>
          </a:p>
          <a:p>
            <a:pPr eaLnBrk="1" hangingPunct="1">
              <a:lnSpc>
                <a:spcPct val="80000"/>
              </a:lnSpc>
              <a:buClr>
                <a:srgbClr val="FF0000"/>
              </a:buClr>
              <a:buSzTx/>
              <a:buFontTx/>
              <a:buNone/>
            </a:pPr>
            <a:endParaRPr lang="en-US" altLang="en-US" sz="1800" b="1" smtClean="0">
              <a:latin typeface="Verdana" pitchFamily="34" charset="0"/>
            </a:endParaRPr>
          </a:p>
          <a:p>
            <a:pPr eaLnBrk="1" hangingPunct="1">
              <a:lnSpc>
                <a:spcPct val="80000"/>
              </a:lnSpc>
              <a:buClr>
                <a:srgbClr val="FF0000"/>
              </a:buClr>
              <a:buSzTx/>
              <a:buFontTx/>
              <a:buNone/>
            </a:pPr>
            <a:r>
              <a:rPr lang="en-US" altLang="en-US" sz="1800" b="1" u="sng" smtClean="0">
                <a:solidFill>
                  <a:schemeClr val="hlink"/>
                </a:solidFill>
                <a:latin typeface="Verdana" pitchFamily="34" charset="0"/>
              </a:rPr>
              <a:t>NOTICE OF RIGHT TO FILE A FORMAL COMPLAINT</a:t>
            </a:r>
          </a:p>
          <a:p>
            <a:pPr eaLnBrk="1" hangingPunct="1">
              <a:lnSpc>
                <a:spcPct val="80000"/>
              </a:lnSpc>
              <a:buClr>
                <a:srgbClr val="B7EAF3"/>
              </a:buClr>
              <a:buSzTx/>
              <a:buFontTx/>
              <a:buChar char="•"/>
            </a:pPr>
            <a:r>
              <a:rPr lang="en-US" altLang="en-US" sz="1800" b="1" smtClean="0">
                <a:latin typeface="Verdana" pitchFamily="34" charset="0"/>
              </a:rPr>
              <a:t>If the complaint is not resolved, you will be provided a Notice of Right to File a Formal Complaint.  You must file within</a:t>
            </a:r>
            <a:r>
              <a:rPr lang="en-US" altLang="en-US" sz="1800" b="1" smtClean="0">
                <a:solidFill>
                  <a:srgbClr val="000099"/>
                </a:solidFill>
                <a:latin typeface="Verdana" pitchFamily="34" charset="0"/>
              </a:rPr>
              <a:t> </a:t>
            </a:r>
            <a:r>
              <a:rPr lang="en-US" altLang="en-US" sz="1800" b="1" i="1" smtClean="0">
                <a:solidFill>
                  <a:schemeClr val="hlink"/>
                </a:solidFill>
                <a:latin typeface="Verdana" pitchFamily="34" charset="0"/>
              </a:rPr>
              <a:t>15 calendar days</a:t>
            </a:r>
            <a:r>
              <a:rPr lang="en-US" altLang="en-US" sz="1800" b="1" smtClean="0">
                <a:solidFill>
                  <a:srgbClr val="000099"/>
                </a:solidFill>
                <a:latin typeface="Verdana" pitchFamily="34" charset="0"/>
              </a:rPr>
              <a:t> </a:t>
            </a:r>
            <a:r>
              <a:rPr lang="en-US" altLang="en-US" sz="1800" b="1" smtClean="0">
                <a:latin typeface="Verdana" pitchFamily="34" charset="0"/>
              </a:rPr>
              <a:t>from receipt of the Notice.</a:t>
            </a:r>
          </a:p>
          <a:p>
            <a:pPr eaLnBrk="1" hangingPunct="1">
              <a:lnSpc>
                <a:spcPct val="80000"/>
              </a:lnSpc>
              <a:buClr>
                <a:srgbClr val="FF0000"/>
              </a:buClr>
              <a:buSzTx/>
              <a:buFontTx/>
              <a:buChar char="•"/>
            </a:pPr>
            <a:endParaRPr lang="en-US" altLang="en-US" sz="1800" b="1" smtClean="0">
              <a:latin typeface="Verdana" pitchFamily="34" charset="0"/>
            </a:endParaRPr>
          </a:p>
          <a:p>
            <a:pPr eaLnBrk="1" hangingPunct="1">
              <a:lnSpc>
                <a:spcPct val="80000"/>
              </a:lnSpc>
              <a:buClr>
                <a:srgbClr val="FF0000"/>
              </a:buClr>
              <a:buSzTx/>
              <a:buFontTx/>
              <a:buNone/>
            </a:pPr>
            <a:r>
              <a:rPr lang="en-US" altLang="en-US" sz="1800" b="1" u="sng" smtClean="0">
                <a:solidFill>
                  <a:schemeClr val="hlink"/>
                </a:solidFill>
                <a:latin typeface="Verdana" pitchFamily="34" charset="0"/>
              </a:rPr>
              <a:t>NEGOTIATED BARGAINING AGREEMENT</a:t>
            </a:r>
          </a:p>
          <a:p>
            <a:pPr eaLnBrk="1" hangingPunct="1">
              <a:lnSpc>
                <a:spcPct val="80000"/>
              </a:lnSpc>
              <a:buClr>
                <a:srgbClr val="B7EAF3"/>
              </a:buClr>
              <a:buSzTx/>
              <a:buFontTx/>
              <a:buChar char="•"/>
            </a:pPr>
            <a:r>
              <a:rPr lang="en-US" altLang="en-US" sz="1800" b="1" smtClean="0">
                <a:latin typeface="Verdana" pitchFamily="34" charset="0"/>
              </a:rPr>
              <a:t>Employees covered by a negotiated bargaining agreement which permits allegations of discrimination may elect to proceed under the negotiated bargaining agreement, rather than filing a formal complaint of discrimination.</a:t>
            </a:r>
            <a:r>
              <a:rPr lang="en-US" altLang="en-US" sz="1800" b="1" smtClean="0">
                <a:solidFill>
                  <a:srgbClr val="000099"/>
                </a:solidFill>
                <a:latin typeface="Verdana" pitchFamily="34" charset="0"/>
              </a:rPr>
              <a:t>   </a:t>
            </a:r>
            <a:r>
              <a:rPr lang="en-US" altLang="en-US" sz="1800" b="1" i="1" smtClean="0">
                <a:solidFill>
                  <a:schemeClr val="hlink"/>
                </a:solidFill>
                <a:latin typeface="Verdana" pitchFamily="34" charset="0"/>
              </a:rPr>
              <a:t>You cannot do both.</a:t>
            </a:r>
          </a:p>
        </p:txBody>
      </p:sp>
      <p:sp>
        <p:nvSpPr>
          <p:cNvPr id="23555"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326D35E1-BE95-4EBC-9FB3-D5501B3C4104}" type="slidenum">
              <a:rPr lang="en-US" altLang="en-US" sz="1200" b="0">
                <a:latin typeface="Arial Black" pitchFamily="34" charset="0"/>
              </a:rPr>
              <a:pPr algn="r" eaLnBrk="1" hangingPunct="1">
                <a:spcBef>
                  <a:spcPct val="0"/>
                </a:spcBef>
                <a:buClrTx/>
                <a:buSzTx/>
                <a:buFontTx/>
                <a:buNone/>
              </a:pPr>
              <a:t>20</a:t>
            </a:fld>
            <a:endParaRPr lang="en-US" altLang="en-US" sz="1200" b="0">
              <a:latin typeface="Arial Black" pitchFamily="34" charset="0"/>
            </a:endParaRPr>
          </a:p>
        </p:txBody>
      </p:sp>
      <p:sp>
        <p:nvSpPr>
          <p:cNvPr id="23556" name="WordArt 4"/>
          <p:cNvSpPr>
            <a:spLocks noChangeArrowheads="1" noChangeShapeType="1" noTextEdit="1"/>
          </p:cNvSpPr>
          <p:nvPr/>
        </p:nvSpPr>
        <p:spPr bwMode="auto">
          <a:xfrm>
            <a:off x="2057400" y="228600"/>
            <a:ext cx="5867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The Complaint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anim calcmode="lin" valueType="num">
                                      <p:cBhvr additive="base">
                                        <p:cTn id="13" dur="500" fill="hold"/>
                                        <p:tgtEl>
                                          <p:spTgt spid="17411">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7411">
                                            <p:txEl>
                                              <p:pRg st="7" end="7"/>
                                            </p:txEl>
                                          </p:spTgt>
                                        </p:tgtEl>
                                        <p:attrNameLst>
                                          <p:attrName>style.visibility</p:attrName>
                                        </p:attrNameLst>
                                      </p:cBhvr>
                                      <p:to>
                                        <p:strVal val="visible"/>
                                      </p:to>
                                    </p:set>
                                    <p:anim calcmode="lin" valueType="num">
                                      <p:cBhvr additive="base">
                                        <p:cTn id="19" dur="500" fill="hold"/>
                                        <p:tgtEl>
                                          <p:spTgt spid="17411">
                                            <p:txEl>
                                              <p:pRg st="7" end="7"/>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4294967295"/>
          </p:nvPr>
        </p:nvSpPr>
        <p:spPr>
          <a:xfrm>
            <a:off x="533400" y="1752600"/>
            <a:ext cx="8229600" cy="4724400"/>
          </a:xfrm>
        </p:spPr>
        <p:txBody>
          <a:bodyPr/>
          <a:lstStyle/>
          <a:p>
            <a:pPr eaLnBrk="1" hangingPunct="1">
              <a:lnSpc>
                <a:spcPct val="80000"/>
              </a:lnSpc>
              <a:buFontTx/>
              <a:buNone/>
            </a:pPr>
            <a:r>
              <a:rPr lang="en-US" altLang="en-US" sz="1800" b="1" u="sng" smtClean="0">
                <a:solidFill>
                  <a:schemeClr val="hlink"/>
                </a:solidFill>
                <a:latin typeface="Verdana" pitchFamily="34" charset="0"/>
              </a:rPr>
              <a:t>EXTENSION OF TIME FRAMES</a:t>
            </a:r>
          </a:p>
          <a:p>
            <a:pPr eaLnBrk="1" hangingPunct="1">
              <a:lnSpc>
                <a:spcPct val="80000"/>
              </a:lnSpc>
              <a:buClr>
                <a:srgbClr val="B7EAF3"/>
              </a:buClr>
              <a:buSzTx/>
              <a:buFontTx/>
              <a:buChar char="•"/>
            </a:pPr>
            <a:r>
              <a:rPr lang="en-US" altLang="en-US" sz="1800" b="1" smtClean="0">
                <a:latin typeface="Verdana" pitchFamily="34" charset="0"/>
              </a:rPr>
              <a:t>In some cases, extensions of the time frames for contacting a counselor or filing a complaint are possible, if </a:t>
            </a:r>
            <a:r>
              <a:rPr lang="en-US" altLang="en-US" sz="1800" b="1" smtClean="0">
                <a:solidFill>
                  <a:schemeClr val="hlink"/>
                </a:solidFill>
                <a:latin typeface="Verdana" pitchFamily="34" charset="0"/>
              </a:rPr>
              <a:t>a sufficient reason</a:t>
            </a:r>
            <a:r>
              <a:rPr lang="en-US" altLang="en-US" sz="1800" b="1" smtClean="0">
                <a:latin typeface="Verdana" pitchFamily="34" charset="0"/>
              </a:rPr>
              <a:t> is presented.</a:t>
            </a:r>
          </a:p>
          <a:p>
            <a:pPr eaLnBrk="1" hangingPunct="1">
              <a:lnSpc>
                <a:spcPct val="80000"/>
              </a:lnSpc>
              <a:buFontTx/>
              <a:buNone/>
            </a:pPr>
            <a:endParaRPr lang="en-US" altLang="en-US" sz="1800" b="1" smtClean="0">
              <a:latin typeface="Verdana" pitchFamily="34" charset="0"/>
            </a:endParaRPr>
          </a:p>
          <a:p>
            <a:pPr eaLnBrk="1" hangingPunct="1">
              <a:lnSpc>
                <a:spcPct val="80000"/>
              </a:lnSpc>
              <a:buFont typeface="Wingdings 2" pitchFamily="18" charset="2"/>
              <a:buNone/>
            </a:pPr>
            <a:r>
              <a:rPr lang="en-US" altLang="en-US" sz="1800" b="1" u="sng" smtClean="0">
                <a:solidFill>
                  <a:schemeClr val="hlink"/>
                </a:solidFill>
                <a:latin typeface="Verdana" pitchFamily="34" charset="0"/>
              </a:rPr>
              <a:t>REASONS FOR UNTIMELINESS</a:t>
            </a:r>
          </a:p>
          <a:p>
            <a:pPr eaLnBrk="1" hangingPunct="1">
              <a:lnSpc>
                <a:spcPct val="80000"/>
              </a:lnSpc>
              <a:buClr>
                <a:srgbClr val="B7EAF3"/>
              </a:buClr>
              <a:buSzTx/>
              <a:buFontTx/>
              <a:buChar char="•"/>
            </a:pPr>
            <a:r>
              <a:rPr lang="en-US" altLang="en-US" sz="1800" b="1" smtClean="0">
                <a:latin typeface="Verdana" pitchFamily="34" charset="0"/>
              </a:rPr>
              <a:t>Explain any delays for untimely counselor contact or </a:t>
            </a:r>
          </a:p>
          <a:p>
            <a:pPr eaLnBrk="1" hangingPunct="1">
              <a:lnSpc>
                <a:spcPct val="80000"/>
              </a:lnSpc>
              <a:buClr>
                <a:srgbClr val="FF0000"/>
              </a:buClr>
              <a:buSzTx/>
              <a:buFontTx/>
              <a:buNone/>
            </a:pPr>
            <a:r>
              <a:rPr lang="en-US" altLang="en-US" sz="1800" b="1" smtClean="0">
                <a:latin typeface="Verdana" pitchFamily="34" charset="0"/>
              </a:rPr>
              <a:t>	complaint filing.  The Agency will make the decision if the time limits may be extended.</a:t>
            </a:r>
          </a:p>
          <a:p>
            <a:pPr eaLnBrk="1" hangingPunct="1">
              <a:lnSpc>
                <a:spcPct val="80000"/>
              </a:lnSpc>
              <a:buFontTx/>
              <a:buNone/>
            </a:pPr>
            <a:endParaRPr lang="en-US" altLang="en-US" sz="1800" b="1" smtClean="0">
              <a:latin typeface="Verdana" pitchFamily="34" charset="0"/>
            </a:endParaRPr>
          </a:p>
          <a:p>
            <a:pPr eaLnBrk="1" hangingPunct="1">
              <a:lnSpc>
                <a:spcPct val="80000"/>
              </a:lnSpc>
              <a:buFontTx/>
              <a:buNone/>
            </a:pPr>
            <a:r>
              <a:rPr lang="en-US" altLang="en-US" sz="1800" b="1" u="sng" smtClean="0">
                <a:solidFill>
                  <a:schemeClr val="hlink"/>
                </a:solidFill>
                <a:latin typeface="Verdana" pitchFamily="34" charset="0"/>
              </a:rPr>
              <a:t>OFFICIAL TIME TO PREPARE EEO COMPLAINT</a:t>
            </a:r>
          </a:p>
          <a:p>
            <a:pPr eaLnBrk="1" hangingPunct="1">
              <a:lnSpc>
                <a:spcPct val="80000"/>
              </a:lnSpc>
              <a:buClr>
                <a:srgbClr val="B7EAF3"/>
              </a:buClr>
              <a:buSzTx/>
              <a:buFontTx/>
              <a:buChar char="•"/>
            </a:pPr>
            <a:r>
              <a:rPr lang="en-US" altLang="en-US" sz="1800" b="1" smtClean="0">
                <a:solidFill>
                  <a:schemeClr val="hlink"/>
                </a:solidFill>
                <a:latin typeface="Verdana" pitchFamily="34" charset="0"/>
              </a:rPr>
              <a:t>You are entitled to a reasonable amount of official time</a:t>
            </a:r>
            <a:r>
              <a:rPr lang="en-US" altLang="en-US" sz="1800" b="1" smtClean="0">
                <a:latin typeface="Verdana" pitchFamily="34" charset="0"/>
              </a:rPr>
              <a:t> (granted in terms of hours) to prepare and present your EEO complaint, to meet with a counselor, an investigator or to participate in the hearing.</a:t>
            </a:r>
          </a:p>
          <a:p>
            <a:pPr eaLnBrk="1" hangingPunct="1">
              <a:lnSpc>
                <a:spcPct val="80000"/>
              </a:lnSpc>
              <a:buFontTx/>
              <a:buChar char="•"/>
            </a:pPr>
            <a:endParaRPr lang="en-US" altLang="en-US" sz="1800" b="1" smtClean="0">
              <a:solidFill>
                <a:srgbClr val="000099"/>
              </a:solidFill>
              <a:latin typeface="Verdana" pitchFamily="34" charset="0"/>
            </a:endParaRPr>
          </a:p>
        </p:txBody>
      </p:sp>
      <p:sp>
        <p:nvSpPr>
          <p:cNvPr id="24579"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A953E4E4-0FB9-49EC-B1EC-B627108F6567}" type="slidenum">
              <a:rPr lang="en-US" altLang="en-US" sz="1200" b="0">
                <a:latin typeface="Arial Black" pitchFamily="34" charset="0"/>
              </a:rPr>
              <a:pPr algn="r" eaLnBrk="1" hangingPunct="1">
                <a:spcBef>
                  <a:spcPct val="0"/>
                </a:spcBef>
                <a:buClrTx/>
                <a:buSzTx/>
                <a:buFontTx/>
                <a:buNone/>
              </a:pPr>
              <a:t>21</a:t>
            </a:fld>
            <a:endParaRPr lang="en-US" altLang="en-US" sz="1200" b="0">
              <a:latin typeface="Arial Black" pitchFamily="34" charset="0"/>
            </a:endParaRPr>
          </a:p>
        </p:txBody>
      </p:sp>
      <p:sp>
        <p:nvSpPr>
          <p:cNvPr id="24580" name="WordArt 4"/>
          <p:cNvSpPr>
            <a:spLocks noChangeArrowheads="1" noChangeShapeType="1" noTextEdit="1"/>
          </p:cNvSpPr>
          <p:nvPr/>
        </p:nvSpPr>
        <p:spPr bwMode="auto">
          <a:xfrm>
            <a:off x="2057400" y="228600"/>
            <a:ext cx="5867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The Complaint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 calcmode="lin" valueType="num">
                                      <p:cBhvr additive="base">
                                        <p:cTn id="7" dur="500" fill="hold"/>
                                        <p:tgtEl>
                                          <p:spTgt spid="4505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5059">
                                            <p:txEl>
                                              <p:pRg st="4" end="4"/>
                                            </p:txEl>
                                          </p:spTgt>
                                        </p:tgtEl>
                                        <p:attrNameLst>
                                          <p:attrName>style.visibility</p:attrName>
                                        </p:attrNameLst>
                                      </p:cBhvr>
                                      <p:to>
                                        <p:strVal val="visible"/>
                                      </p:to>
                                    </p:set>
                                    <p:anim calcmode="lin" valueType="num">
                                      <p:cBhvr additive="base">
                                        <p:cTn id="13" dur="500" fill="hold"/>
                                        <p:tgtEl>
                                          <p:spTgt spid="45059">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5059">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5059">
                                            <p:txEl>
                                              <p:pRg st="5" end="5"/>
                                            </p:txEl>
                                          </p:spTgt>
                                        </p:tgtEl>
                                        <p:attrNameLst>
                                          <p:attrName>style.visibility</p:attrName>
                                        </p:attrNameLst>
                                      </p:cBhvr>
                                      <p:to>
                                        <p:strVal val="visible"/>
                                      </p:to>
                                    </p:set>
                                    <p:anim calcmode="lin" valueType="num">
                                      <p:cBhvr additive="base">
                                        <p:cTn id="17" dur="500" fill="hold"/>
                                        <p:tgtEl>
                                          <p:spTgt spid="45059">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50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45059">
                                            <p:txEl>
                                              <p:pRg st="8" end="8"/>
                                            </p:txEl>
                                          </p:spTgt>
                                        </p:tgtEl>
                                        <p:attrNameLst>
                                          <p:attrName>style.visibility</p:attrName>
                                        </p:attrNameLst>
                                      </p:cBhvr>
                                      <p:to>
                                        <p:strVal val="visible"/>
                                      </p:to>
                                    </p:set>
                                    <p:anim calcmode="lin" valueType="num">
                                      <p:cBhvr additive="base">
                                        <p:cTn id="23" dur="500" fill="hold"/>
                                        <p:tgtEl>
                                          <p:spTgt spid="45059">
                                            <p:txEl>
                                              <p:pRg st="8" end="8"/>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505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457200" y="1752600"/>
            <a:ext cx="8229600" cy="4343400"/>
          </a:xfrm>
        </p:spPr>
        <p:txBody>
          <a:bodyPr/>
          <a:lstStyle/>
          <a:p>
            <a:pPr marL="3175" indent="-3175" algn="ctr" defTabSz="114300" eaLnBrk="1" hangingPunct="1">
              <a:lnSpc>
                <a:spcPct val="80000"/>
              </a:lnSpc>
              <a:buFontTx/>
              <a:buNone/>
            </a:pPr>
            <a:r>
              <a:rPr lang="en-US" altLang="en-US" sz="2200" b="1" smtClean="0">
                <a:latin typeface="Verdana" pitchFamily="34" charset="0"/>
              </a:rPr>
              <a:t>Federal law makes it illegal to discriminate against Federal employees because of their marital status or political affiliation or to retaliate against employees for exercising their rights.</a:t>
            </a:r>
          </a:p>
          <a:p>
            <a:pPr marL="3175" indent="-3175" algn="ctr" defTabSz="114300" eaLnBrk="1" hangingPunct="1">
              <a:lnSpc>
                <a:spcPct val="80000"/>
              </a:lnSpc>
              <a:buFontTx/>
              <a:buNone/>
            </a:pPr>
            <a:endParaRPr lang="en-US" altLang="en-US" sz="2200" b="1" smtClean="0">
              <a:latin typeface="Verdana" pitchFamily="34" charset="0"/>
            </a:endParaRPr>
          </a:p>
          <a:p>
            <a:pPr marL="3175" indent="-3175" algn="ctr" defTabSz="114300" eaLnBrk="1" hangingPunct="1">
              <a:lnSpc>
                <a:spcPct val="80000"/>
              </a:lnSpc>
              <a:buFontTx/>
              <a:buNone/>
            </a:pPr>
            <a:endParaRPr lang="en-US" altLang="en-US" sz="2200" b="1" smtClean="0">
              <a:latin typeface="Verdana" pitchFamily="34" charset="0"/>
            </a:endParaRPr>
          </a:p>
          <a:p>
            <a:pPr marL="3175" indent="-3175" algn="ctr" defTabSz="114300" eaLnBrk="1" hangingPunct="1">
              <a:lnSpc>
                <a:spcPct val="80000"/>
              </a:lnSpc>
              <a:buFontTx/>
              <a:buNone/>
            </a:pPr>
            <a:r>
              <a:rPr lang="en-US" altLang="en-US" sz="2200" b="1" smtClean="0">
                <a:latin typeface="Verdana" pitchFamily="34" charset="0"/>
              </a:rPr>
              <a:t>If you believe discrimination has occurred on one of these basis, you may file a written complaint with the U.S. Office of Special Counsel.  You may also pursue such a complaint through the Agency’s administrative grievance system or the negotiated grievance procedures, if applicable.</a:t>
            </a:r>
          </a:p>
        </p:txBody>
      </p:sp>
      <p:sp>
        <p:nvSpPr>
          <p:cNvPr id="25603" name="Line 13"/>
          <p:cNvSpPr>
            <a:spLocks noChangeShapeType="1"/>
          </p:cNvSpPr>
          <p:nvPr/>
        </p:nvSpPr>
        <p:spPr bwMode="auto">
          <a:xfrm>
            <a:off x="685800" y="3200400"/>
            <a:ext cx="77724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1B8A7D8A-5078-48A0-A224-0652A34E1AB0}" type="slidenum">
              <a:rPr lang="en-US" altLang="en-US" sz="1200" b="0">
                <a:latin typeface="Arial Black" pitchFamily="34" charset="0"/>
              </a:rPr>
              <a:pPr algn="r" eaLnBrk="1" hangingPunct="1">
                <a:spcBef>
                  <a:spcPct val="0"/>
                </a:spcBef>
                <a:buClrTx/>
                <a:buSzTx/>
                <a:buFontTx/>
                <a:buNone/>
              </a:pPr>
              <a:t>22</a:t>
            </a:fld>
            <a:endParaRPr lang="en-US" altLang="en-US" sz="1200" b="0">
              <a:latin typeface="Arial Black" pitchFamily="34" charset="0"/>
            </a:endParaRPr>
          </a:p>
        </p:txBody>
      </p:sp>
      <p:sp>
        <p:nvSpPr>
          <p:cNvPr id="25605" name="WordArt 4"/>
          <p:cNvSpPr>
            <a:spLocks noChangeArrowheads="1" noChangeShapeType="1" noTextEdit="1"/>
          </p:cNvSpPr>
          <p:nvPr/>
        </p:nvSpPr>
        <p:spPr bwMode="auto">
          <a:xfrm>
            <a:off x="1905000" y="44450"/>
            <a:ext cx="64008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r-FR" sz="3600" kern="10">
                <a:effectLst>
                  <a:outerShdw dist="35921" dir="2700000" algn="ctr" rotWithShape="0">
                    <a:schemeClr val="bg1">
                      <a:alpha val="50000"/>
                    </a:schemeClr>
                  </a:outerShdw>
                </a:effectLst>
                <a:latin typeface="Calibri"/>
                <a:cs typeface="Calibri"/>
              </a:rPr>
              <a:t>Marital Status &amp; Political Affiliation</a:t>
            </a:r>
          </a:p>
          <a:p>
            <a:pPr algn="ctr"/>
            <a:r>
              <a:rPr lang="fr-FR" sz="3600" kern="10">
                <a:effectLst>
                  <a:outerShdw dist="35921" dir="2700000" algn="ctr" rotWithShape="0">
                    <a:schemeClr val="bg1">
                      <a:alpha val="50000"/>
                    </a:schemeClr>
                  </a:outerShdw>
                </a:effectLst>
                <a:latin typeface="Calibri"/>
                <a:cs typeface="Calibri"/>
              </a:rPr>
              <a:t>Discrimination</a:t>
            </a:r>
            <a:endParaRPr lang="en-US" sz="3600" kern="10">
              <a:effectLst>
                <a:outerShdw dist="35921" dir="2700000" algn="ctr" rotWithShape="0">
                  <a:schemeClr val="bg1">
                    <a:alpha val="50000"/>
                  </a:schemeClr>
                </a:outerShdw>
              </a:effectLst>
              <a:latin typeface="Calibri"/>
              <a:cs typeface="Calibri"/>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609600" y="2020888"/>
            <a:ext cx="7924800" cy="3787775"/>
          </a:xfrm>
        </p:spPr>
        <p:txBody>
          <a:bodyPr/>
          <a:lstStyle/>
          <a:p>
            <a:pPr eaLnBrk="1" hangingPunct="1">
              <a:lnSpc>
                <a:spcPct val="80000"/>
              </a:lnSpc>
              <a:buClr>
                <a:srgbClr val="B7EAF3"/>
              </a:buClr>
              <a:buFont typeface="Wingdings 2" pitchFamily="18" charset="2"/>
              <a:buChar char=""/>
            </a:pPr>
            <a:r>
              <a:rPr lang="en-US" altLang="en-US" sz="2200" b="1" smtClean="0">
                <a:latin typeface="Verdana" pitchFamily="34" charset="0"/>
              </a:rPr>
              <a:t>Ensure legitimate, non-discriminatory reasons are 	provided for the actions they take.</a:t>
            </a:r>
          </a:p>
          <a:p>
            <a:pPr eaLnBrk="1" hangingPunct="1">
              <a:lnSpc>
                <a:spcPct val="80000"/>
              </a:lnSpc>
              <a:buClr>
                <a:srgbClr val="FF0000"/>
              </a:buClr>
            </a:pPr>
            <a:endParaRPr lang="en-US" altLang="en-US" sz="2200" b="1" smtClean="0">
              <a:latin typeface="Verdana" pitchFamily="34" charset="0"/>
            </a:endParaRPr>
          </a:p>
          <a:p>
            <a:pPr eaLnBrk="1" hangingPunct="1">
              <a:lnSpc>
                <a:spcPct val="80000"/>
              </a:lnSpc>
              <a:buClr>
                <a:srgbClr val="B7EAF3"/>
              </a:buClr>
              <a:buFontTx/>
              <a:buChar char="•"/>
            </a:pPr>
            <a:r>
              <a:rPr lang="en-US" altLang="en-US" sz="2200" b="1" smtClean="0">
                <a:latin typeface="Verdana" pitchFamily="34" charset="0"/>
              </a:rPr>
              <a:t>Ensure employees are treated fairly and equitably.</a:t>
            </a:r>
          </a:p>
          <a:p>
            <a:pPr eaLnBrk="1" hangingPunct="1">
              <a:lnSpc>
                <a:spcPct val="80000"/>
              </a:lnSpc>
              <a:buClr>
                <a:srgbClr val="FF0000"/>
              </a:buClr>
            </a:pPr>
            <a:endParaRPr lang="en-US" altLang="en-US" sz="2200" b="1" smtClean="0">
              <a:latin typeface="Verdana" pitchFamily="34" charset="0"/>
            </a:endParaRPr>
          </a:p>
          <a:p>
            <a:pPr eaLnBrk="1" hangingPunct="1">
              <a:lnSpc>
                <a:spcPct val="80000"/>
              </a:lnSpc>
              <a:buClr>
                <a:srgbClr val="B7EAF3"/>
              </a:buClr>
              <a:buFontTx/>
              <a:buChar char="•"/>
            </a:pPr>
            <a:r>
              <a:rPr lang="en-US" altLang="en-US" sz="2200" b="1" smtClean="0">
                <a:latin typeface="Verdana" pitchFamily="34" charset="0"/>
              </a:rPr>
              <a:t>Provide reasonable accommodation to individuals 	with disabilities.  </a:t>
            </a:r>
          </a:p>
          <a:p>
            <a:pPr eaLnBrk="1" hangingPunct="1">
              <a:lnSpc>
                <a:spcPct val="80000"/>
              </a:lnSpc>
              <a:buClr>
                <a:srgbClr val="FF0000"/>
              </a:buClr>
            </a:pPr>
            <a:endParaRPr lang="en-US" altLang="en-US" sz="2200" b="1" smtClean="0">
              <a:latin typeface="Verdana" pitchFamily="34" charset="0"/>
            </a:endParaRPr>
          </a:p>
          <a:p>
            <a:pPr eaLnBrk="1" hangingPunct="1">
              <a:lnSpc>
                <a:spcPct val="80000"/>
              </a:lnSpc>
              <a:buClr>
                <a:srgbClr val="B7EAF3"/>
              </a:buClr>
              <a:buFontTx/>
              <a:buChar char="•"/>
            </a:pPr>
            <a:r>
              <a:rPr lang="en-US" altLang="en-US" sz="2200" b="1" smtClean="0">
                <a:latin typeface="Verdana" pitchFamily="34" charset="0"/>
              </a:rPr>
              <a:t>Only disclose medical information to officials </a:t>
            </a:r>
          </a:p>
          <a:p>
            <a:pPr eaLnBrk="1" hangingPunct="1">
              <a:lnSpc>
                <a:spcPct val="80000"/>
              </a:lnSpc>
              <a:buClr>
                <a:srgbClr val="FF0000"/>
              </a:buClr>
              <a:buFont typeface="Wingdings 2" pitchFamily="18" charset="2"/>
              <a:buNone/>
            </a:pPr>
            <a:r>
              <a:rPr lang="en-US" altLang="en-US" sz="2200" b="1" smtClean="0">
                <a:latin typeface="Verdana" pitchFamily="34" charset="0"/>
              </a:rPr>
              <a:t>	with a need to know and keep medical information 	separate from personnel files.</a:t>
            </a:r>
          </a:p>
        </p:txBody>
      </p:sp>
      <p:sp>
        <p:nvSpPr>
          <p:cNvPr id="26627"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81C1EF61-5109-488A-BCFC-9890BA2C2C19}" type="slidenum">
              <a:rPr lang="en-US" altLang="en-US" sz="1200" b="0">
                <a:latin typeface="Arial Black" pitchFamily="34" charset="0"/>
              </a:rPr>
              <a:pPr algn="r" eaLnBrk="1" hangingPunct="1">
                <a:spcBef>
                  <a:spcPct val="0"/>
                </a:spcBef>
                <a:buClrTx/>
                <a:buSzTx/>
                <a:buFontTx/>
                <a:buNone/>
              </a:pPr>
              <a:t>23</a:t>
            </a:fld>
            <a:endParaRPr lang="en-US" altLang="en-US" sz="1200" b="0">
              <a:latin typeface="Arial Black" pitchFamily="34" charset="0"/>
            </a:endParaRPr>
          </a:p>
        </p:txBody>
      </p:sp>
      <p:sp>
        <p:nvSpPr>
          <p:cNvPr id="26628" name="WordArt 4"/>
          <p:cNvSpPr>
            <a:spLocks noChangeArrowheads="1" noChangeShapeType="1" noTextEdit="1"/>
          </p:cNvSpPr>
          <p:nvPr/>
        </p:nvSpPr>
        <p:spPr bwMode="auto">
          <a:xfrm>
            <a:off x="1371600" y="228600"/>
            <a:ext cx="7543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Manager and Supervisor Responsibilities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vertical)">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blinds(vertical)">
                                      <p:cBhvr>
                                        <p:cTn id="12" dur="500"/>
                                        <p:tgtEl>
                                          <p:spTgt spid="204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blinds(vertical)">
                                      <p:cBhvr>
                                        <p:cTn id="17" dur="500"/>
                                        <p:tgtEl>
                                          <p:spTgt spid="2048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20483">
                                            <p:txEl>
                                              <p:pRg st="6" end="6"/>
                                            </p:txEl>
                                          </p:spTgt>
                                        </p:tgtEl>
                                        <p:attrNameLst>
                                          <p:attrName>style.visibility</p:attrName>
                                        </p:attrNameLst>
                                      </p:cBhvr>
                                      <p:to>
                                        <p:strVal val="visible"/>
                                      </p:to>
                                    </p:set>
                                    <p:animEffect transition="in" filter="blinds(vertical)">
                                      <p:cBhvr>
                                        <p:cTn id="22" dur="500"/>
                                        <p:tgtEl>
                                          <p:spTgt spid="20483">
                                            <p:txEl>
                                              <p:pRg st="6" end="6"/>
                                            </p:txEl>
                                          </p:spTgt>
                                        </p:tgtEl>
                                      </p:cBhvr>
                                    </p:animEffect>
                                  </p:childTnLst>
                                </p:cTn>
                              </p:par>
                              <p:par>
                                <p:cTn id="23" presetID="3" presetClass="entr" presetSubtype="5" fill="hold" nodeType="withEffect">
                                  <p:stCondLst>
                                    <p:cond delay="0"/>
                                  </p:stCondLst>
                                  <p:childTnLst>
                                    <p:set>
                                      <p:cBhvr>
                                        <p:cTn id="24" dur="1" fill="hold">
                                          <p:stCondLst>
                                            <p:cond delay="0"/>
                                          </p:stCondLst>
                                        </p:cTn>
                                        <p:tgtEl>
                                          <p:spTgt spid="20483">
                                            <p:txEl>
                                              <p:pRg st="7" end="7"/>
                                            </p:txEl>
                                          </p:spTgt>
                                        </p:tgtEl>
                                        <p:attrNameLst>
                                          <p:attrName>style.visibility</p:attrName>
                                        </p:attrNameLst>
                                      </p:cBhvr>
                                      <p:to>
                                        <p:strVal val="visible"/>
                                      </p:to>
                                    </p:set>
                                    <p:animEffect transition="in" filter="blinds(vertical)">
                                      <p:cBhvr>
                                        <p:cTn id="25" dur="5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533400" y="1752600"/>
            <a:ext cx="8153400" cy="4114800"/>
          </a:xfrm>
        </p:spPr>
        <p:txBody>
          <a:bodyPr/>
          <a:lstStyle/>
          <a:p>
            <a:pPr eaLnBrk="1" hangingPunct="1">
              <a:buClr>
                <a:srgbClr val="B7EAF3"/>
              </a:buClr>
              <a:buFontTx/>
              <a:buChar char="•"/>
            </a:pPr>
            <a:r>
              <a:rPr lang="en-US" altLang="en-US" sz="2200" b="1" smtClean="0">
                <a:latin typeface="Verdana" pitchFamily="34" charset="0"/>
              </a:rPr>
              <a:t>Cooperate with an EEO counselor or EEO investigator.  Failure to do so may result in disciplinary action.</a:t>
            </a:r>
          </a:p>
          <a:p>
            <a:pPr eaLnBrk="1" hangingPunct="1">
              <a:buClr>
                <a:srgbClr val="FF0000"/>
              </a:buClr>
              <a:buFontTx/>
              <a:buNone/>
            </a:pPr>
            <a:endParaRPr lang="en-US" altLang="en-US" sz="2200" b="1" smtClean="0">
              <a:latin typeface="Verdana" pitchFamily="34" charset="0"/>
            </a:endParaRPr>
          </a:p>
          <a:p>
            <a:pPr eaLnBrk="1" hangingPunct="1">
              <a:buClr>
                <a:srgbClr val="B7EAF3"/>
              </a:buClr>
              <a:buFontTx/>
              <a:buChar char="•"/>
            </a:pPr>
            <a:r>
              <a:rPr lang="en-US" altLang="en-US" sz="2200" b="1" smtClean="0">
                <a:latin typeface="Verdana" pitchFamily="34" charset="0"/>
              </a:rPr>
              <a:t>Ensure employees are not subjected to a hostile work environment because of their race, color, national origin, religion, age, sex, disability, or genetic information. </a:t>
            </a:r>
          </a:p>
          <a:p>
            <a:pPr eaLnBrk="1" hangingPunct="1">
              <a:buClr>
                <a:srgbClr val="FF0000"/>
              </a:buClr>
              <a:buFontTx/>
              <a:buNone/>
            </a:pPr>
            <a:r>
              <a:rPr lang="en-US" altLang="en-US" sz="2200" b="1" smtClean="0">
                <a:latin typeface="Verdana" pitchFamily="34" charset="0"/>
              </a:rPr>
              <a:t> </a:t>
            </a:r>
          </a:p>
          <a:p>
            <a:pPr eaLnBrk="1" hangingPunct="1">
              <a:buClr>
                <a:srgbClr val="B7EAF3"/>
              </a:buClr>
              <a:buFontTx/>
              <a:buChar char="•"/>
            </a:pPr>
            <a:r>
              <a:rPr lang="en-US" altLang="en-US" sz="2200" b="1" smtClean="0">
                <a:latin typeface="Verdana" pitchFamily="34" charset="0"/>
              </a:rPr>
              <a:t>Act on and investigate ALL complaints of harassment.</a:t>
            </a:r>
          </a:p>
        </p:txBody>
      </p:sp>
      <p:sp>
        <p:nvSpPr>
          <p:cNvPr id="27651"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70FE097E-1845-4214-B9FC-38BB72C15AA9}" type="slidenum">
              <a:rPr lang="en-US" altLang="en-US" sz="1200" b="0">
                <a:latin typeface="Arial Black" pitchFamily="34" charset="0"/>
              </a:rPr>
              <a:pPr algn="r" eaLnBrk="1" hangingPunct="1">
                <a:spcBef>
                  <a:spcPct val="0"/>
                </a:spcBef>
                <a:buClrTx/>
                <a:buSzTx/>
                <a:buFontTx/>
                <a:buNone/>
              </a:pPr>
              <a:t>24</a:t>
            </a:fld>
            <a:endParaRPr lang="en-US" altLang="en-US" sz="1200" b="0">
              <a:latin typeface="Arial Black" pitchFamily="34" charset="0"/>
            </a:endParaRPr>
          </a:p>
        </p:txBody>
      </p:sp>
      <p:sp>
        <p:nvSpPr>
          <p:cNvPr id="27652" name="WordArt 4"/>
          <p:cNvSpPr>
            <a:spLocks noChangeArrowheads="1" noChangeShapeType="1" noTextEdit="1"/>
          </p:cNvSpPr>
          <p:nvPr/>
        </p:nvSpPr>
        <p:spPr bwMode="auto">
          <a:xfrm>
            <a:off x="1371600" y="228600"/>
            <a:ext cx="7543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Manager and Supervisor Responsibilities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vertic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blinds(vertical)">
                                      <p:cBhvr>
                                        <p:cTn id="12" dur="5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blinds(horizontal)">
                                      <p:cBhvr>
                                        <p:cTn id="1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57200" y="1752600"/>
            <a:ext cx="8077200" cy="4343400"/>
          </a:xfrm>
        </p:spPr>
        <p:txBody>
          <a:bodyPr/>
          <a:lstStyle/>
          <a:p>
            <a:pPr algn="ctr" eaLnBrk="1" hangingPunct="1">
              <a:lnSpc>
                <a:spcPct val="80000"/>
              </a:lnSpc>
              <a:buFontTx/>
              <a:buNone/>
            </a:pPr>
            <a:r>
              <a:rPr lang="en-US" altLang="en-US" sz="1800" b="1" smtClean="0">
                <a:latin typeface="Verdana" pitchFamily="34" charset="0"/>
              </a:rPr>
              <a:t>The Office of Special Counsel (OSC) </a:t>
            </a:r>
          </a:p>
          <a:p>
            <a:pPr algn="ctr" eaLnBrk="1" hangingPunct="1">
              <a:lnSpc>
                <a:spcPct val="80000"/>
              </a:lnSpc>
              <a:buFontTx/>
              <a:buNone/>
            </a:pPr>
            <a:r>
              <a:rPr lang="en-US" altLang="en-US" sz="1800" b="1" smtClean="0">
                <a:latin typeface="Verdana" pitchFamily="34" charset="0"/>
              </a:rPr>
              <a:t>defines a whistleblower, </a:t>
            </a:r>
          </a:p>
          <a:p>
            <a:pPr algn="ctr" eaLnBrk="1" hangingPunct="1">
              <a:lnSpc>
                <a:spcPct val="80000"/>
              </a:lnSpc>
              <a:buFontTx/>
              <a:buNone/>
            </a:pPr>
            <a:r>
              <a:rPr lang="en-US" altLang="en-US" sz="1800" b="1" smtClean="0">
                <a:latin typeface="Verdana" pitchFamily="34" charset="0"/>
              </a:rPr>
              <a:t>according to the Whistleblower Protection Act, </a:t>
            </a:r>
          </a:p>
          <a:p>
            <a:pPr algn="ctr" eaLnBrk="1" hangingPunct="1">
              <a:lnSpc>
                <a:spcPct val="80000"/>
              </a:lnSpc>
              <a:buFontTx/>
              <a:buNone/>
            </a:pPr>
            <a:r>
              <a:rPr lang="en-US" altLang="en-US" sz="1800" b="1" smtClean="0">
                <a:latin typeface="Verdana" pitchFamily="34" charset="0"/>
              </a:rPr>
              <a:t>5 U.S.C.  2302 (b)(8), </a:t>
            </a:r>
          </a:p>
          <a:p>
            <a:pPr algn="ctr" eaLnBrk="1" hangingPunct="1">
              <a:lnSpc>
                <a:spcPct val="80000"/>
              </a:lnSpc>
              <a:buFontTx/>
              <a:buNone/>
            </a:pPr>
            <a:r>
              <a:rPr lang="en-US" altLang="en-US" sz="1800" b="1" smtClean="0">
                <a:latin typeface="Verdana" pitchFamily="34" charset="0"/>
              </a:rPr>
              <a:t>as an employee, former employee, or contractor </a:t>
            </a:r>
          </a:p>
          <a:p>
            <a:pPr algn="ctr" eaLnBrk="1" hangingPunct="1">
              <a:lnSpc>
                <a:spcPct val="80000"/>
              </a:lnSpc>
              <a:buFontTx/>
              <a:buNone/>
            </a:pPr>
            <a:r>
              <a:rPr lang="en-US" altLang="en-US" sz="1800" b="1" smtClean="0">
                <a:latin typeface="Verdana" pitchFamily="34" charset="0"/>
              </a:rPr>
              <a:t>who provides information he or she reasonably believes</a:t>
            </a:r>
          </a:p>
          <a:p>
            <a:pPr algn="ctr" eaLnBrk="1" hangingPunct="1">
              <a:lnSpc>
                <a:spcPct val="80000"/>
              </a:lnSpc>
              <a:buFontTx/>
              <a:buNone/>
            </a:pPr>
            <a:r>
              <a:rPr lang="en-US" altLang="en-US" sz="1800" b="1" smtClean="0">
                <a:latin typeface="Verdana" pitchFamily="34" charset="0"/>
              </a:rPr>
              <a:t>evidences waste, fraud, or abuse in the form of:</a:t>
            </a:r>
          </a:p>
          <a:p>
            <a:pPr algn="ctr" eaLnBrk="1" hangingPunct="1">
              <a:lnSpc>
                <a:spcPct val="80000"/>
              </a:lnSpc>
              <a:buFontTx/>
              <a:buNone/>
            </a:pPr>
            <a:endParaRPr lang="en-US" altLang="en-US" sz="1800" b="1" smtClean="0">
              <a:latin typeface="Verdana" pitchFamily="34" charset="0"/>
            </a:endParaRPr>
          </a:p>
          <a:p>
            <a:pPr lvl="1" eaLnBrk="1" hangingPunct="1">
              <a:lnSpc>
                <a:spcPct val="80000"/>
              </a:lnSpc>
              <a:buClr>
                <a:srgbClr val="B7EAF3"/>
              </a:buClr>
              <a:buSzTx/>
              <a:buFontTx/>
              <a:buChar char="•"/>
            </a:pPr>
            <a:r>
              <a:rPr lang="en-US" altLang="en-US" sz="2000" b="1" smtClean="0">
                <a:latin typeface="Verdana" pitchFamily="34" charset="0"/>
              </a:rPr>
              <a:t>violations of law, rule or regulation;</a:t>
            </a:r>
          </a:p>
          <a:p>
            <a:pPr lvl="1" eaLnBrk="1" hangingPunct="1">
              <a:lnSpc>
                <a:spcPct val="80000"/>
              </a:lnSpc>
              <a:buClr>
                <a:srgbClr val="B7EAF3"/>
              </a:buClr>
              <a:buSzTx/>
              <a:buFontTx/>
              <a:buChar char="•"/>
            </a:pPr>
            <a:r>
              <a:rPr lang="en-US" altLang="en-US" sz="2000" b="1" smtClean="0">
                <a:latin typeface="Verdana" pitchFamily="34" charset="0"/>
              </a:rPr>
              <a:t>gross mismanagement;</a:t>
            </a:r>
          </a:p>
          <a:p>
            <a:pPr lvl="1" eaLnBrk="1" hangingPunct="1">
              <a:lnSpc>
                <a:spcPct val="80000"/>
              </a:lnSpc>
              <a:buClr>
                <a:srgbClr val="B7EAF3"/>
              </a:buClr>
              <a:buSzTx/>
              <a:buFontTx/>
              <a:buChar char="•"/>
            </a:pPr>
            <a:r>
              <a:rPr lang="en-US" altLang="en-US" sz="2000" b="1" smtClean="0">
                <a:latin typeface="Verdana" pitchFamily="34" charset="0"/>
              </a:rPr>
              <a:t>gross waste of funds;</a:t>
            </a:r>
          </a:p>
          <a:p>
            <a:pPr lvl="1" eaLnBrk="1" hangingPunct="1">
              <a:lnSpc>
                <a:spcPct val="80000"/>
              </a:lnSpc>
              <a:buClr>
                <a:srgbClr val="B7EAF3"/>
              </a:buClr>
              <a:buSzTx/>
              <a:buFontTx/>
              <a:buChar char="•"/>
            </a:pPr>
            <a:r>
              <a:rPr lang="en-US" altLang="en-US" sz="2000" b="1" smtClean="0">
                <a:latin typeface="Verdana" pitchFamily="34" charset="0"/>
              </a:rPr>
              <a:t>an abuse of authority; or </a:t>
            </a:r>
          </a:p>
          <a:p>
            <a:pPr lvl="1" eaLnBrk="1" hangingPunct="1">
              <a:lnSpc>
                <a:spcPct val="80000"/>
              </a:lnSpc>
              <a:buClr>
                <a:srgbClr val="B7EAF3"/>
              </a:buClr>
              <a:buSzTx/>
              <a:buFontTx/>
              <a:buChar char="•"/>
            </a:pPr>
            <a:r>
              <a:rPr lang="en-US" altLang="en-US" sz="2000" b="1" smtClean="0">
                <a:latin typeface="Verdana" pitchFamily="34" charset="0"/>
              </a:rPr>
              <a:t>a substantial and specific danger to public health or safety.</a:t>
            </a:r>
          </a:p>
          <a:p>
            <a:pPr eaLnBrk="1" hangingPunct="1">
              <a:lnSpc>
                <a:spcPct val="80000"/>
              </a:lnSpc>
              <a:buClr>
                <a:srgbClr val="FF0000"/>
              </a:buClr>
              <a:buSzTx/>
              <a:buFont typeface="Wingdings" pitchFamily="2" charset="2"/>
              <a:buChar char="§"/>
            </a:pPr>
            <a:endParaRPr lang="en-US" altLang="en-US" sz="2000" b="1" smtClean="0">
              <a:latin typeface="Verdana" pitchFamily="34" charset="0"/>
            </a:endParaRPr>
          </a:p>
        </p:txBody>
      </p:sp>
      <p:sp>
        <p:nvSpPr>
          <p:cNvPr id="28675"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71385238-F069-417B-9AA3-BFA85172FC75}" type="slidenum">
              <a:rPr lang="en-US" altLang="en-US" sz="1200" b="0">
                <a:latin typeface="Arial Black" pitchFamily="34" charset="0"/>
              </a:rPr>
              <a:pPr algn="r" eaLnBrk="1" hangingPunct="1">
                <a:spcBef>
                  <a:spcPct val="0"/>
                </a:spcBef>
                <a:buClrTx/>
                <a:buSzTx/>
                <a:buFontTx/>
                <a:buNone/>
              </a:pPr>
              <a:t>25</a:t>
            </a:fld>
            <a:endParaRPr lang="en-US" altLang="en-US" sz="1200" b="0">
              <a:latin typeface="Arial Black" pitchFamily="34" charset="0"/>
            </a:endParaRPr>
          </a:p>
        </p:txBody>
      </p:sp>
      <p:sp>
        <p:nvSpPr>
          <p:cNvPr id="28676" name="WordArt 4"/>
          <p:cNvSpPr>
            <a:spLocks noChangeArrowheads="1" noChangeShapeType="1" noTextEdit="1"/>
          </p:cNvSpPr>
          <p:nvPr/>
        </p:nvSpPr>
        <p:spPr bwMode="auto">
          <a:xfrm>
            <a:off x="1600200" y="228600"/>
            <a:ext cx="7010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Whistleblower Protection Act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4294967295"/>
          </p:nvPr>
        </p:nvSpPr>
        <p:spPr>
          <a:xfrm>
            <a:off x="381000" y="1524000"/>
            <a:ext cx="8229600" cy="4648200"/>
          </a:xfrm>
        </p:spPr>
        <p:txBody>
          <a:bodyPr/>
          <a:lstStyle/>
          <a:p>
            <a:pPr algn="ctr" eaLnBrk="1" hangingPunct="1">
              <a:lnSpc>
                <a:spcPct val="80000"/>
              </a:lnSpc>
              <a:buClr>
                <a:srgbClr val="FF0000"/>
              </a:buClr>
              <a:buSzTx/>
              <a:buFont typeface="Wingdings 2" pitchFamily="18" charset="2"/>
              <a:buNone/>
            </a:pPr>
            <a:r>
              <a:rPr lang="en-US" altLang="en-US" sz="2000" b="1" smtClean="0">
                <a:latin typeface="Verdana" pitchFamily="34" charset="0"/>
              </a:rPr>
              <a:t>Employees may not disclose information </a:t>
            </a:r>
          </a:p>
          <a:p>
            <a:pPr algn="ctr" eaLnBrk="1" hangingPunct="1">
              <a:lnSpc>
                <a:spcPct val="80000"/>
              </a:lnSpc>
              <a:buClr>
                <a:srgbClr val="FF0000"/>
              </a:buClr>
              <a:buSzTx/>
              <a:buFont typeface="Wingdings 2" pitchFamily="18" charset="2"/>
              <a:buNone/>
            </a:pPr>
            <a:r>
              <a:rPr lang="en-US" altLang="en-US" sz="2000" b="1" smtClean="0">
                <a:latin typeface="Verdana" pitchFamily="34" charset="0"/>
              </a:rPr>
              <a:t>specifically prohibited by law or if the information </a:t>
            </a:r>
          </a:p>
          <a:p>
            <a:pPr algn="ctr" eaLnBrk="1" hangingPunct="1">
              <a:lnSpc>
                <a:spcPct val="80000"/>
              </a:lnSpc>
              <a:buClr>
                <a:srgbClr val="FF0000"/>
              </a:buClr>
              <a:buSzTx/>
              <a:buFont typeface="Wingdings 2" pitchFamily="18" charset="2"/>
              <a:buNone/>
            </a:pPr>
            <a:r>
              <a:rPr lang="en-US" altLang="en-US" sz="2000" b="1" smtClean="0">
                <a:latin typeface="Verdana" pitchFamily="34" charset="0"/>
              </a:rPr>
              <a:t>is required under Executive Order to be protected</a:t>
            </a:r>
          </a:p>
          <a:p>
            <a:pPr algn="ctr" eaLnBrk="1" hangingPunct="1">
              <a:lnSpc>
                <a:spcPct val="80000"/>
              </a:lnSpc>
              <a:buClr>
                <a:srgbClr val="FF0000"/>
              </a:buClr>
              <a:buSzTx/>
              <a:buFont typeface="Wingdings 2" pitchFamily="18" charset="2"/>
              <a:buNone/>
            </a:pPr>
            <a:r>
              <a:rPr lang="en-US" altLang="en-US" sz="2000" b="1" smtClean="0">
                <a:latin typeface="Verdana" pitchFamily="34" charset="0"/>
              </a:rPr>
              <a:t>from disclosure in the interest of national security. </a:t>
            </a:r>
          </a:p>
          <a:p>
            <a:pPr algn="ctr" eaLnBrk="1" hangingPunct="1">
              <a:lnSpc>
                <a:spcPct val="80000"/>
              </a:lnSpc>
              <a:buClr>
                <a:srgbClr val="FF0000"/>
              </a:buClr>
              <a:buSzTx/>
              <a:buFont typeface="Wingdings 2" pitchFamily="18" charset="2"/>
              <a:buNone/>
            </a:pPr>
            <a:endParaRPr lang="en-US" altLang="en-US" sz="2000" b="1" smtClean="0">
              <a:latin typeface="Verdana" pitchFamily="34" charset="0"/>
            </a:endParaRPr>
          </a:p>
          <a:p>
            <a:pPr algn="ctr" eaLnBrk="1" hangingPunct="1">
              <a:lnSpc>
                <a:spcPct val="80000"/>
              </a:lnSpc>
              <a:buClr>
                <a:srgbClr val="FF0000"/>
              </a:buClr>
              <a:buSzTx/>
              <a:buFont typeface="Wingdings 2" pitchFamily="18" charset="2"/>
              <a:buNone/>
            </a:pPr>
            <a:endParaRPr lang="en-US" altLang="en-US" sz="2000" b="1" smtClean="0">
              <a:latin typeface="Verdana" pitchFamily="34" charset="0"/>
            </a:endParaRPr>
          </a:p>
          <a:p>
            <a:pPr algn="ctr" eaLnBrk="1" hangingPunct="1">
              <a:lnSpc>
                <a:spcPct val="80000"/>
              </a:lnSpc>
              <a:buClr>
                <a:srgbClr val="FF0000"/>
              </a:buClr>
              <a:buSzTx/>
              <a:buFont typeface="Wingdings 2" pitchFamily="18" charset="2"/>
              <a:buNone/>
            </a:pPr>
            <a:r>
              <a:rPr lang="en-US" altLang="en-US" sz="2000" b="1" smtClean="0">
                <a:latin typeface="Verdana" pitchFamily="34" charset="0"/>
              </a:rPr>
              <a:t>A Federal agency cannot retaliate against </a:t>
            </a:r>
          </a:p>
          <a:p>
            <a:pPr algn="ctr" eaLnBrk="1" hangingPunct="1">
              <a:lnSpc>
                <a:spcPct val="80000"/>
              </a:lnSpc>
              <a:buClr>
                <a:srgbClr val="FF0000"/>
              </a:buClr>
              <a:buSzTx/>
              <a:buFont typeface="Wingdings 2" pitchFamily="18" charset="2"/>
              <a:buNone/>
            </a:pPr>
            <a:r>
              <a:rPr lang="en-US" altLang="en-US" sz="2000" b="1" smtClean="0">
                <a:latin typeface="Verdana" pitchFamily="34" charset="0"/>
              </a:rPr>
              <a:t>an employee or applicant because that individual</a:t>
            </a:r>
          </a:p>
          <a:p>
            <a:pPr algn="ctr" eaLnBrk="1" hangingPunct="1">
              <a:lnSpc>
                <a:spcPct val="80000"/>
              </a:lnSpc>
              <a:buClr>
                <a:srgbClr val="FF0000"/>
              </a:buClr>
              <a:buSzTx/>
              <a:buFont typeface="Wingdings 2" pitchFamily="18" charset="2"/>
              <a:buNone/>
            </a:pPr>
            <a:r>
              <a:rPr lang="en-US" altLang="en-US" sz="2000" b="1" smtClean="0">
                <a:latin typeface="Verdana" pitchFamily="34" charset="0"/>
              </a:rPr>
              <a:t>exercises his or her rights under </a:t>
            </a:r>
          </a:p>
          <a:p>
            <a:pPr algn="ctr" eaLnBrk="1" hangingPunct="1">
              <a:lnSpc>
                <a:spcPct val="80000"/>
              </a:lnSpc>
              <a:buClr>
                <a:srgbClr val="FF0000"/>
              </a:buClr>
              <a:buSzTx/>
              <a:buFont typeface="Wingdings 2" pitchFamily="18" charset="2"/>
              <a:buNone/>
            </a:pPr>
            <a:r>
              <a:rPr lang="en-US" altLang="en-US" sz="2000" b="1" smtClean="0">
                <a:latin typeface="Verdana" pitchFamily="34" charset="0"/>
              </a:rPr>
              <a:t>the Whistleblower Protection Act.</a:t>
            </a:r>
          </a:p>
          <a:p>
            <a:pPr algn="ctr" eaLnBrk="1" hangingPunct="1">
              <a:lnSpc>
                <a:spcPct val="80000"/>
              </a:lnSpc>
              <a:buClr>
                <a:srgbClr val="FF0000"/>
              </a:buClr>
              <a:buSzTx/>
              <a:buFont typeface="Wingdings 2" pitchFamily="18" charset="2"/>
              <a:buNone/>
            </a:pPr>
            <a:endParaRPr lang="en-US" altLang="en-US" sz="2000" b="1" smtClean="0">
              <a:latin typeface="Verdana" pitchFamily="34" charset="0"/>
            </a:endParaRPr>
          </a:p>
          <a:p>
            <a:pPr algn="ctr" eaLnBrk="1" hangingPunct="1">
              <a:lnSpc>
                <a:spcPct val="80000"/>
              </a:lnSpc>
              <a:buClr>
                <a:srgbClr val="FF0000"/>
              </a:buClr>
              <a:buSzTx/>
              <a:buFont typeface="Wingdings 2" pitchFamily="18" charset="2"/>
              <a:buNone/>
            </a:pPr>
            <a:endParaRPr lang="en-US" altLang="en-US" sz="2000" b="1" smtClean="0">
              <a:latin typeface="Verdana" pitchFamily="34" charset="0"/>
            </a:endParaRPr>
          </a:p>
          <a:p>
            <a:pPr algn="ctr" eaLnBrk="1" hangingPunct="1">
              <a:lnSpc>
                <a:spcPct val="80000"/>
              </a:lnSpc>
              <a:buClr>
                <a:srgbClr val="FF0000"/>
              </a:buClr>
              <a:buSzTx/>
              <a:buFont typeface="Wingdings 2" pitchFamily="18" charset="2"/>
              <a:buNone/>
            </a:pPr>
            <a:r>
              <a:rPr lang="en-US" altLang="en-US" sz="2000" b="1" smtClean="0">
                <a:latin typeface="Verdana" pitchFamily="34" charset="0"/>
              </a:rPr>
              <a:t>5 U.S.C § 2302(b)(8) prohibits retaliation </a:t>
            </a:r>
          </a:p>
          <a:p>
            <a:pPr algn="ctr" eaLnBrk="1" hangingPunct="1">
              <a:lnSpc>
                <a:spcPct val="80000"/>
              </a:lnSpc>
              <a:buClr>
                <a:srgbClr val="FF0000"/>
              </a:buClr>
              <a:buSzTx/>
              <a:buFont typeface="Wingdings 2" pitchFamily="18" charset="2"/>
              <a:buNone/>
            </a:pPr>
            <a:r>
              <a:rPr lang="en-US" altLang="en-US" sz="2000" b="1" smtClean="0">
                <a:latin typeface="Verdana" pitchFamily="34" charset="0"/>
              </a:rPr>
              <a:t>against an employee or applicant  </a:t>
            </a:r>
          </a:p>
          <a:p>
            <a:pPr algn="ctr" eaLnBrk="1" hangingPunct="1">
              <a:lnSpc>
                <a:spcPct val="80000"/>
              </a:lnSpc>
              <a:buClr>
                <a:srgbClr val="FF0000"/>
              </a:buClr>
              <a:buSzTx/>
              <a:buFont typeface="Wingdings 2" pitchFamily="18" charset="2"/>
              <a:buNone/>
            </a:pPr>
            <a:r>
              <a:rPr lang="en-US" altLang="en-US" sz="2000" b="1" smtClean="0">
                <a:latin typeface="Verdana" pitchFamily="34" charset="0"/>
              </a:rPr>
              <a:t>for making a protected disclosure.</a:t>
            </a:r>
          </a:p>
        </p:txBody>
      </p:sp>
      <p:sp>
        <p:nvSpPr>
          <p:cNvPr id="29699" name="Line 14"/>
          <p:cNvSpPr>
            <a:spLocks noChangeShapeType="1"/>
          </p:cNvSpPr>
          <p:nvPr/>
        </p:nvSpPr>
        <p:spPr bwMode="auto">
          <a:xfrm>
            <a:off x="2438400" y="3048000"/>
            <a:ext cx="4191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0" name="Line 15"/>
          <p:cNvSpPr>
            <a:spLocks noChangeShapeType="1"/>
          </p:cNvSpPr>
          <p:nvPr/>
        </p:nvSpPr>
        <p:spPr bwMode="auto">
          <a:xfrm>
            <a:off x="2438400" y="4876800"/>
            <a:ext cx="4191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Slide Number Placeholder 6"/>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3871B06A-BE1F-4AC7-97CE-BF2840B9CE27}" type="slidenum">
              <a:rPr lang="en-US" altLang="en-US" sz="1200" b="0">
                <a:latin typeface="Arial Black" pitchFamily="34" charset="0"/>
              </a:rPr>
              <a:pPr algn="r" eaLnBrk="1" hangingPunct="1">
                <a:spcBef>
                  <a:spcPct val="0"/>
                </a:spcBef>
                <a:buClrTx/>
                <a:buSzTx/>
                <a:buFontTx/>
                <a:buNone/>
              </a:pPr>
              <a:t>26</a:t>
            </a:fld>
            <a:endParaRPr lang="en-US" altLang="en-US" sz="1200" b="0">
              <a:latin typeface="Arial Black" pitchFamily="34" charset="0"/>
            </a:endParaRPr>
          </a:p>
        </p:txBody>
      </p:sp>
      <p:sp>
        <p:nvSpPr>
          <p:cNvPr id="29702" name="WordArt 4"/>
          <p:cNvSpPr>
            <a:spLocks noChangeArrowheads="1" noChangeShapeType="1" noTextEdit="1"/>
          </p:cNvSpPr>
          <p:nvPr/>
        </p:nvSpPr>
        <p:spPr bwMode="auto">
          <a:xfrm>
            <a:off x="1600200" y="228600"/>
            <a:ext cx="70104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Whistleblower Protection Act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ox(out)">
                                      <p:cBhvr>
                                        <p:cTn id="7" dur="500"/>
                                        <p:tgtEl>
                                          <p:spTgt spid="34819">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box(out)">
                                      <p:cBhvr>
                                        <p:cTn id="10" dur="500"/>
                                        <p:tgtEl>
                                          <p:spTgt spid="34819">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box(out)">
                                      <p:cBhvr>
                                        <p:cTn id="13" dur="500"/>
                                        <p:tgtEl>
                                          <p:spTgt spid="34819">
                                            <p:txEl>
                                              <p:pRg st="2" end="2"/>
                                            </p:txEl>
                                          </p:spTgt>
                                        </p:tgtEl>
                                      </p:cBhvr>
                                    </p:animEffect>
                                  </p:childTnLst>
                                </p:cTn>
                              </p:par>
                              <p:par>
                                <p:cTn id="14" presetID="4" presetClass="entr" presetSubtype="32" fill="hold"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box(out)">
                                      <p:cBhvr>
                                        <p:cTn id="16" dur="500"/>
                                        <p:tgtEl>
                                          <p:spTgt spid="3481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p:cTn id="20" dur="1" fill="hold">
                                          <p:stCondLst>
                                            <p:cond delay="0"/>
                                          </p:stCondLst>
                                        </p:cTn>
                                        <p:tgtEl>
                                          <p:spTgt spid="34819">
                                            <p:txEl>
                                              <p:pRg st="6" end="6"/>
                                            </p:txEl>
                                          </p:spTgt>
                                        </p:tgtEl>
                                        <p:attrNameLst>
                                          <p:attrName>style.visibility</p:attrName>
                                        </p:attrNameLst>
                                      </p:cBhvr>
                                      <p:to>
                                        <p:strVal val="visible"/>
                                      </p:to>
                                    </p:set>
                                    <p:animEffect transition="in" filter="box(out)">
                                      <p:cBhvr>
                                        <p:cTn id="21" dur="500"/>
                                        <p:tgtEl>
                                          <p:spTgt spid="34819">
                                            <p:txEl>
                                              <p:pRg st="6" end="6"/>
                                            </p:txEl>
                                          </p:spTgt>
                                        </p:tgtEl>
                                      </p:cBhvr>
                                    </p:animEffect>
                                  </p:childTnLst>
                                </p:cTn>
                              </p:par>
                              <p:par>
                                <p:cTn id="22" presetID="4" presetClass="entr" presetSubtype="32" fill="hold" nodeType="withEffect">
                                  <p:stCondLst>
                                    <p:cond delay="0"/>
                                  </p:stCondLst>
                                  <p:childTnLst>
                                    <p:set>
                                      <p:cBhvr>
                                        <p:cTn id="23" dur="1" fill="hold">
                                          <p:stCondLst>
                                            <p:cond delay="0"/>
                                          </p:stCondLst>
                                        </p:cTn>
                                        <p:tgtEl>
                                          <p:spTgt spid="34819">
                                            <p:txEl>
                                              <p:pRg st="7" end="7"/>
                                            </p:txEl>
                                          </p:spTgt>
                                        </p:tgtEl>
                                        <p:attrNameLst>
                                          <p:attrName>style.visibility</p:attrName>
                                        </p:attrNameLst>
                                      </p:cBhvr>
                                      <p:to>
                                        <p:strVal val="visible"/>
                                      </p:to>
                                    </p:set>
                                    <p:animEffect transition="in" filter="box(out)">
                                      <p:cBhvr>
                                        <p:cTn id="24" dur="500"/>
                                        <p:tgtEl>
                                          <p:spTgt spid="34819">
                                            <p:txEl>
                                              <p:pRg st="7" end="7"/>
                                            </p:txEl>
                                          </p:spTgt>
                                        </p:tgtEl>
                                      </p:cBhvr>
                                    </p:animEffect>
                                  </p:childTnLst>
                                </p:cTn>
                              </p:par>
                              <p:par>
                                <p:cTn id="25" presetID="4" presetClass="entr" presetSubtype="32" fill="hold" nodeType="withEffect">
                                  <p:stCondLst>
                                    <p:cond delay="0"/>
                                  </p:stCondLst>
                                  <p:childTnLst>
                                    <p:set>
                                      <p:cBhvr>
                                        <p:cTn id="26" dur="1" fill="hold">
                                          <p:stCondLst>
                                            <p:cond delay="0"/>
                                          </p:stCondLst>
                                        </p:cTn>
                                        <p:tgtEl>
                                          <p:spTgt spid="34819">
                                            <p:txEl>
                                              <p:pRg st="8" end="8"/>
                                            </p:txEl>
                                          </p:spTgt>
                                        </p:tgtEl>
                                        <p:attrNameLst>
                                          <p:attrName>style.visibility</p:attrName>
                                        </p:attrNameLst>
                                      </p:cBhvr>
                                      <p:to>
                                        <p:strVal val="visible"/>
                                      </p:to>
                                    </p:set>
                                    <p:animEffect transition="in" filter="box(out)">
                                      <p:cBhvr>
                                        <p:cTn id="27" dur="500"/>
                                        <p:tgtEl>
                                          <p:spTgt spid="34819">
                                            <p:txEl>
                                              <p:pRg st="8" end="8"/>
                                            </p:txEl>
                                          </p:spTgt>
                                        </p:tgtEl>
                                      </p:cBhvr>
                                    </p:animEffect>
                                  </p:childTnLst>
                                </p:cTn>
                              </p:par>
                              <p:par>
                                <p:cTn id="28" presetID="4" presetClass="entr" presetSubtype="32" fill="hold" nodeType="withEffect">
                                  <p:stCondLst>
                                    <p:cond delay="0"/>
                                  </p:stCondLst>
                                  <p:childTnLst>
                                    <p:set>
                                      <p:cBhvr>
                                        <p:cTn id="29" dur="1" fill="hold">
                                          <p:stCondLst>
                                            <p:cond delay="0"/>
                                          </p:stCondLst>
                                        </p:cTn>
                                        <p:tgtEl>
                                          <p:spTgt spid="34819">
                                            <p:txEl>
                                              <p:pRg st="9" end="9"/>
                                            </p:txEl>
                                          </p:spTgt>
                                        </p:tgtEl>
                                        <p:attrNameLst>
                                          <p:attrName>style.visibility</p:attrName>
                                        </p:attrNameLst>
                                      </p:cBhvr>
                                      <p:to>
                                        <p:strVal val="visible"/>
                                      </p:to>
                                    </p:set>
                                    <p:animEffect transition="in" filter="box(out)">
                                      <p:cBhvr>
                                        <p:cTn id="30" dur="500"/>
                                        <p:tgtEl>
                                          <p:spTgt spid="34819">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nodeType="clickEffect">
                                  <p:stCondLst>
                                    <p:cond delay="0"/>
                                  </p:stCondLst>
                                  <p:childTnLst>
                                    <p:set>
                                      <p:cBhvr>
                                        <p:cTn id="34" dur="1" fill="hold">
                                          <p:stCondLst>
                                            <p:cond delay="0"/>
                                          </p:stCondLst>
                                        </p:cTn>
                                        <p:tgtEl>
                                          <p:spTgt spid="34819">
                                            <p:txEl>
                                              <p:pRg st="12" end="12"/>
                                            </p:txEl>
                                          </p:spTgt>
                                        </p:tgtEl>
                                        <p:attrNameLst>
                                          <p:attrName>style.visibility</p:attrName>
                                        </p:attrNameLst>
                                      </p:cBhvr>
                                      <p:to>
                                        <p:strVal val="visible"/>
                                      </p:to>
                                    </p:set>
                                    <p:animEffect transition="in" filter="box(out)">
                                      <p:cBhvr>
                                        <p:cTn id="35" dur="500"/>
                                        <p:tgtEl>
                                          <p:spTgt spid="34819">
                                            <p:txEl>
                                              <p:pRg st="12" end="12"/>
                                            </p:txEl>
                                          </p:spTgt>
                                        </p:tgtEl>
                                      </p:cBhvr>
                                    </p:animEffect>
                                  </p:childTnLst>
                                </p:cTn>
                              </p:par>
                              <p:par>
                                <p:cTn id="36" presetID="4" presetClass="entr" presetSubtype="32" fill="hold" nodeType="withEffect">
                                  <p:stCondLst>
                                    <p:cond delay="0"/>
                                  </p:stCondLst>
                                  <p:childTnLst>
                                    <p:set>
                                      <p:cBhvr>
                                        <p:cTn id="37" dur="1" fill="hold">
                                          <p:stCondLst>
                                            <p:cond delay="0"/>
                                          </p:stCondLst>
                                        </p:cTn>
                                        <p:tgtEl>
                                          <p:spTgt spid="34819">
                                            <p:txEl>
                                              <p:pRg st="13" end="13"/>
                                            </p:txEl>
                                          </p:spTgt>
                                        </p:tgtEl>
                                        <p:attrNameLst>
                                          <p:attrName>style.visibility</p:attrName>
                                        </p:attrNameLst>
                                      </p:cBhvr>
                                      <p:to>
                                        <p:strVal val="visible"/>
                                      </p:to>
                                    </p:set>
                                    <p:animEffect transition="in" filter="box(out)">
                                      <p:cBhvr>
                                        <p:cTn id="38" dur="500"/>
                                        <p:tgtEl>
                                          <p:spTgt spid="34819">
                                            <p:txEl>
                                              <p:pRg st="13" end="13"/>
                                            </p:txEl>
                                          </p:spTgt>
                                        </p:tgtEl>
                                      </p:cBhvr>
                                    </p:animEffect>
                                  </p:childTnLst>
                                </p:cTn>
                              </p:par>
                              <p:par>
                                <p:cTn id="39" presetID="4" presetClass="entr" presetSubtype="32" fill="hold" nodeType="withEffect">
                                  <p:stCondLst>
                                    <p:cond delay="0"/>
                                  </p:stCondLst>
                                  <p:childTnLst>
                                    <p:set>
                                      <p:cBhvr>
                                        <p:cTn id="40" dur="1" fill="hold">
                                          <p:stCondLst>
                                            <p:cond delay="0"/>
                                          </p:stCondLst>
                                        </p:cTn>
                                        <p:tgtEl>
                                          <p:spTgt spid="34819">
                                            <p:txEl>
                                              <p:pRg st="14" end="14"/>
                                            </p:txEl>
                                          </p:spTgt>
                                        </p:tgtEl>
                                        <p:attrNameLst>
                                          <p:attrName>style.visibility</p:attrName>
                                        </p:attrNameLst>
                                      </p:cBhvr>
                                      <p:to>
                                        <p:strVal val="visible"/>
                                      </p:to>
                                    </p:set>
                                    <p:animEffect transition="in" filter="box(out)">
                                      <p:cBhvr>
                                        <p:cTn id="41" dur="500"/>
                                        <p:tgtEl>
                                          <p:spTgt spid="348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457200" y="1676400"/>
            <a:ext cx="8153400" cy="4114800"/>
          </a:xfrm>
        </p:spPr>
        <p:txBody>
          <a:bodyPr/>
          <a:lstStyle/>
          <a:p>
            <a:pPr algn="ctr" eaLnBrk="1" hangingPunct="1">
              <a:lnSpc>
                <a:spcPct val="85000"/>
              </a:lnSpc>
              <a:buFontTx/>
              <a:buNone/>
            </a:pPr>
            <a:r>
              <a:rPr lang="en-US" altLang="en-US" sz="1800" b="1" smtClean="0">
                <a:latin typeface="Verdana" pitchFamily="34" charset="0"/>
              </a:rPr>
              <a:t>If the personnel action </a:t>
            </a:r>
            <a:r>
              <a:rPr lang="en-US" altLang="en-US" sz="1800" b="1" u="sng" smtClean="0">
                <a:solidFill>
                  <a:schemeClr val="hlink"/>
                </a:solidFill>
                <a:latin typeface="Verdana" pitchFamily="34" charset="0"/>
              </a:rPr>
              <a:t>is</a:t>
            </a:r>
            <a:r>
              <a:rPr lang="en-US" altLang="en-US" sz="1800" b="1" smtClean="0">
                <a:latin typeface="Verdana" pitchFamily="34" charset="0"/>
              </a:rPr>
              <a:t> within the Merit System Protection Board’s (MSPB) jurisdiction, the appellant may file a complaint with the Office of the Special Counsel (OSC) </a:t>
            </a:r>
          </a:p>
          <a:p>
            <a:pPr algn="ctr" eaLnBrk="1" hangingPunct="1">
              <a:lnSpc>
                <a:spcPct val="85000"/>
              </a:lnSpc>
              <a:buFontTx/>
              <a:buNone/>
            </a:pPr>
            <a:r>
              <a:rPr lang="en-US" altLang="en-US" sz="1800" b="1" smtClean="0">
                <a:latin typeface="Verdana" pitchFamily="34" charset="0"/>
              </a:rPr>
              <a:t>before filing an appeal with the MSPB, or may choose to go directly to MSPB with an appeal.</a:t>
            </a:r>
          </a:p>
          <a:p>
            <a:pPr eaLnBrk="1" hangingPunct="1">
              <a:lnSpc>
                <a:spcPct val="85000"/>
              </a:lnSpc>
            </a:pPr>
            <a:endParaRPr lang="en-US" altLang="en-US" sz="1800" b="1" smtClean="0">
              <a:latin typeface="Verdana" pitchFamily="34" charset="0"/>
            </a:endParaRPr>
          </a:p>
          <a:p>
            <a:pPr algn="ctr" eaLnBrk="1" hangingPunct="1">
              <a:lnSpc>
                <a:spcPct val="85000"/>
              </a:lnSpc>
              <a:buFontTx/>
              <a:buNone/>
            </a:pPr>
            <a:r>
              <a:rPr lang="en-US" altLang="en-US" sz="1800" b="1" smtClean="0">
                <a:latin typeface="Verdana" pitchFamily="34" charset="0"/>
              </a:rPr>
              <a:t>  If the appellant chooses to go directly to the MSPB:</a:t>
            </a:r>
          </a:p>
          <a:p>
            <a:pPr eaLnBrk="1" hangingPunct="1">
              <a:lnSpc>
                <a:spcPct val="85000"/>
              </a:lnSpc>
              <a:buFont typeface="Wingdings 2" pitchFamily="18" charset="2"/>
              <a:buNone/>
            </a:pPr>
            <a:endParaRPr lang="en-US" altLang="en-US" sz="1800" b="1" smtClean="0">
              <a:latin typeface="Verdana" pitchFamily="34" charset="0"/>
            </a:endParaRPr>
          </a:p>
          <a:p>
            <a:pPr lvl="1" eaLnBrk="1" hangingPunct="1">
              <a:lnSpc>
                <a:spcPct val="85000"/>
              </a:lnSpc>
              <a:buClr>
                <a:srgbClr val="B7EAF3"/>
              </a:buClr>
              <a:buSzTx/>
              <a:buFontTx/>
              <a:buChar char="•"/>
            </a:pPr>
            <a:r>
              <a:rPr lang="en-US" altLang="en-US" sz="1800" b="1" smtClean="0">
                <a:latin typeface="Verdana" pitchFamily="34" charset="0"/>
              </a:rPr>
              <a:t>The appeal must be filed no later than 30 days after the effective date of the action being appealed, or 30 days</a:t>
            </a:r>
          </a:p>
          <a:p>
            <a:pPr lvl="1" eaLnBrk="1" hangingPunct="1">
              <a:lnSpc>
                <a:spcPct val="85000"/>
              </a:lnSpc>
              <a:buClr>
                <a:srgbClr val="FF0000"/>
              </a:buClr>
              <a:buSzTx/>
              <a:buFont typeface="Wingdings 2" pitchFamily="18" charset="2"/>
              <a:buNone/>
            </a:pPr>
            <a:r>
              <a:rPr lang="en-US" altLang="en-US" sz="1800" b="1" smtClean="0">
                <a:latin typeface="Verdana" pitchFamily="34" charset="0"/>
              </a:rPr>
              <a:t>	receipt of the agency’s decision, 	whichever is later.</a:t>
            </a:r>
          </a:p>
          <a:p>
            <a:pPr lvl="1" eaLnBrk="1" hangingPunct="1">
              <a:lnSpc>
                <a:spcPct val="85000"/>
              </a:lnSpc>
              <a:buClr>
                <a:srgbClr val="FF0000"/>
              </a:buClr>
              <a:buSzTx/>
              <a:buFont typeface="Wingdings" pitchFamily="2" charset="2"/>
              <a:buChar char="§"/>
            </a:pPr>
            <a:endParaRPr lang="en-US" altLang="en-US" sz="1800" b="1" smtClean="0">
              <a:latin typeface="Verdana" pitchFamily="34" charset="0"/>
            </a:endParaRPr>
          </a:p>
          <a:p>
            <a:pPr lvl="1" eaLnBrk="1" hangingPunct="1">
              <a:lnSpc>
                <a:spcPct val="85000"/>
              </a:lnSpc>
              <a:buClr>
                <a:srgbClr val="B7EAF3"/>
              </a:buClr>
              <a:buSzTx/>
              <a:buFontTx/>
              <a:buChar char="•"/>
            </a:pPr>
            <a:r>
              <a:rPr lang="en-US" altLang="en-US" sz="1800" b="1" smtClean="0">
                <a:latin typeface="Verdana" pitchFamily="34" charset="0"/>
              </a:rPr>
              <a:t>If an Alternate Dispute Resolution (ADR) process is used, the appellant may extend the filing period by 30 days, 	for a total of 60 days.</a:t>
            </a:r>
          </a:p>
          <a:p>
            <a:pPr eaLnBrk="1" hangingPunct="1">
              <a:lnSpc>
                <a:spcPct val="85000"/>
              </a:lnSpc>
              <a:buClr>
                <a:srgbClr val="FF0000"/>
              </a:buClr>
              <a:buSzTx/>
              <a:buFont typeface="Wingdings" pitchFamily="2" charset="2"/>
              <a:buChar char="§"/>
            </a:pPr>
            <a:endParaRPr lang="en-US" altLang="en-US" sz="1800" b="1" smtClean="0">
              <a:latin typeface="Verdana" pitchFamily="34" charset="0"/>
            </a:endParaRPr>
          </a:p>
        </p:txBody>
      </p:sp>
      <p:sp>
        <p:nvSpPr>
          <p:cNvPr id="3072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AF600D3B-B4C3-461E-88FF-2790F0D4F62A}" type="slidenum">
              <a:rPr lang="en-US" altLang="en-US" sz="1200" b="0">
                <a:latin typeface="Arial Black" pitchFamily="34" charset="0"/>
              </a:rPr>
              <a:pPr algn="r" eaLnBrk="1" hangingPunct="1">
                <a:spcBef>
                  <a:spcPct val="0"/>
                </a:spcBef>
                <a:buClrTx/>
                <a:buSzTx/>
                <a:buFontTx/>
                <a:buNone/>
              </a:pPr>
              <a:t>27</a:t>
            </a:fld>
            <a:endParaRPr lang="en-US" altLang="en-US" sz="1200" b="0">
              <a:latin typeface="Arial Black" pitchFamily="34" charset="0"/>
            </a:endParaRPr>
          </a:p>
        </p:txBody>
      </p:sp>
      <p:sp>
        <p:nvSpPr>
          <p:cNvPr id="30724" name="WordArt 4"/>
          <p:cNvSpPr>
            <a:spLocks noChangeArrowheads="1" noChangeShapeType="1" noTextEdit="1"/>
          </p:cNvSpPr>
          <p:nvPr/>
        </p:nvSpPr>
        <p:spPr bwMode="auto">
          <a:xfrm>
            <a:off x="2743200" y="44450"/>
            <a:ext cx="44958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Filing a Whistleblower</a:t>
            </a:r>
          </a:p>
          <a:p>
            <a:pPr algn="ctr"/>
            <a:r>
              <a:rPr lang="en-US" sz="3600" kern="10">
                <a:effectLst>
                  <a:outerShdw dist="35921" dir="2700000" algn="ctr" rotWithShape="0">
                    <a:schemeClr val="bg1">
                      <a:alpha val="50000"/>
                    </a:schemeClr>
                  </a:outerShdw>
                </a:effectLst>
                <a:latin typeface="Calibri"/>
                <a:cs typeface="Calibri"/>
              </a:rPr>
              <a:t>Protection Complaint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457200" y="1752600"/>
            <a:ext cx="8153400" cy="4191000"/>
          </a:xfrm>
        </p:spPr>
        <p:txBody>
          <a:bodyPr/>
          <a:lstStyle/>
          <a:p>
            <a:pPr algn="ctr" eaLnBrk="1" hangingPunct="1">
              <a:buFontTx/>
              <a:buNone/>
            </a:pPr>
            <a:r>
              <a:rPr lang="en-US" altLang="en-US" sz="2200" b="1" smtClean="0">
                <a:latin typeface="Verdana" pitchFamily="34" charset="0"/>
              </a:rPr>
              <a:t>If a stay request has been filed with the MSPB </a:t>
            </a:r>
          </a:p>
          <a:p>
            <a:pPr algn="ctr" eaLnBrk="1" hangingPunct="1">
              <a:buFontTx/>
              <a:buNone/>
            </a:pPr>
            <a:r>
              <a:rPr lang="en-US" altLang="en-US" sz="2200" b="1" smtClean="0">
                <a:latin typeface="Verdana" pitchFamily="34" charset="0"/>
              </a:rPr>
              <a:t>without prior filing of an appeal:</a:t>
            </a:r>
          </a:p>
          <a:p>
            <a:pPr eaLnBrk="1" hangingPunct="1">
              <a:buFont typeface="Wingdings 2" pitchFamily="18" charset="2"/>
              <a:buNone/>
            </a:pPr>
            <a:endParaRPr lang="en-US" altLang="en-US" sz="2200" b="1" smtClean="0">
              <a:latin typeface="Verdana" pitchFamily="34" charset="0"/>
            </a:endParaRPr>
          </a:p>
          <a:p>
            <a:pPr algn="ctr" eaLnBrk="1" hangingPunct="1">
              <a:buClr>
                <a:srgbClr val="FF0000"/>
              </a:buClr>
              <a:buSzTx/>
              <a:buFont typeface="Wingdings 2" pitchFamily="18" charset="2"/>
              <a:buNone/>
            </a:pPr>
            <a:r>
              <a:rPr lang="en-US" altLang="en-US" sz="2000" b="1" smtClean="0">
                <a:latin typeface="Verdana" pitchFamily="34" charset="0"/>
              </a:rPr>
              <a:t>The appeal must be filed within 30 days after the date </a:t>
            </a:r>
          </a:p>
          <a:p>
            <a:pPr algn="ctr" eaLnBrk="1" hangingPunct="1">
              <a:buClr>
                <a:srgbClr val="FF0000"/>
              </a:buClr>
              <a:buSzTx/>
              <a:buFont typeface="Wingdings 2" pitchFamily="18" charset="2"/>
              <a:buNone/>
            </a:pPr>
            <a:r>
              <a:rPr lang="en-US" altLang="en-US" sz="2000" b="1" smtClean="0">
                <a:latin typeface="Verdana" pitchFamily="34" charset="0"/>
              </a:rPr>
              <a:t>the appellant received the order ruling on the stay request.  </a:t>
            </a:r>
          </a:p>
          <a:p>
            <a:pPr algn="ctr" eaLnBrk="1" hangingPunct="1">
              <a:buClr>
                <a:srgbClr val="FF0000"/>
              </a:buClr>
              <a:buSzTx/>
              <a:buFont typeface="Wingdings" pitchFamily="2" charset="2"/>
              <a:buChar char="§"/>
            </a:pPr>
            <a:endParaRPr lang="en-US" altLang="en-US" sz="2000" b="1" smtClean="0">
              <a:latin typeface="Verdana" pitchFamily="34" charset="0"/>
            </a:endParaRPr>
          </a:p>
          <a:p>
            <a:pPr algn="ctr" eaLnBrk="1" hangingPunct="1">
              <a:buClr>
                <a:srgbClr val="FF0000"/>
              </a:buClr>
              <a:buSzTx/>
              <a:buFont typeface="Wingdings 2" pitchFamily="18" charset="2"/>
              <a:buNone/>
            </a:pPr>
            <a:r>
              <a:rPr lang="en-US" altLang="en-US" sz="2000" b="1" smtClean="0">
                <a:latin typeface="Verdana" pitchFamily="34" charset="0"/>
              </a:rPr>
              <a:t>If the personnel action </a:t>
            </a:r>
          </a:p>
          <a:p>
            <a:pPr algn="ctr" eaLnBrk="1" hangingPunct="1">
              <a:buClr>
                <a:srgbClr val="FF0000"/>
              </a:buClr>
              <a:buSzTx/>
              <a:buFont typeface="Wingdings 2" pitchFamily="18" charset="2"/>
              <a:buNone/>
            </a:pPr>
            <a:r>
              <a:rPr lang="en-US" altLang="en-US" sz="2000" b="1" smtClean="0">
                <a:latin typeface="Verdana" pitchFamily="34" charset="0"/>
              </a:rPr>
              <a:t>does </a:t>
            </a:r>
            <a:r>
              <a:rPr lang="en-US" altLang="en-US" sz="2000" b="1" u="sng" smtClean="0">
                <a:latin typeface="Verdana" pitchFamily="34" charset="0"/>
              </a:rPr>
              <a:t>not</a:t>
            </a:r>
            <a:r>
              <a:rPr lang="en-US" altLang="en-US" sz="2000" b="1" smtClean="0">
                <a:latin typeface="Verdana" pitchFamily="34" charset="0"/>
              </a:rPr>
              <a:t> fall under MSPB jurisdiction, </a:t>
            </a:r>
          </a:p>
          <a:p>
            <a:pPr algn="ctr" eaLnBrk="1" hangingPunct="1">
              <a:buClr>
                <a:srgbClr val="FF0000"/>
              </a:buClr>
              <a:buSzTx/>
              <a:buFont typeface="Wingdings 2" pitchFamily="18" charset="2"/>
              <a:buNone/>
            </a:pPr>
            <a:r>
              <a:rPr lang="en-US" altLang="en-US" sz="2000" b="1" smtClean="0">
                <a:latin typeface="Verdana" pitchFamily="34" charset="0"/>
              </a:rPr>
              <a:t>the appellant must first file a complaint with the OSC</a:t>
            </a:r>
          </a:p>
          <a:p>
            <a:pPr algn="ctr" eaLnBrk="1" hangingPunct="1">
              <a:buClr>
                <a:srgbClr val="FF0000"/>
              </a:buClr>
              <a:buSzTx/>
              <a:buFont typeface="Wingdings 2" pitchFamily="18" charset="2"/>
              <a:buNone/>
            </a:pPr>
            <a:r>
              <a:rPr lang="en-US" altLang="en-US" sz="2000" b="1" smtClean="0">
                <a:latin typeface="Verdana" pitchFamily="34" charset="0"/>
              </a:rPr>
              <a:t>before filing an appeal with the MSPB.</a:t>
            </a:r>
          </a:p>
        </p:txBody>
      </p:sp>
      <p:sp>
        <p:nvSpPr>
          <p:cNvPr id="31747"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30DCE523-7B65-4A47-8CDD-57C8627DF7F5}" type="slidenum">
              <a:rPr lang="en-US" altLang="en-US" sz="1200" b="0">
                <a:latin typeface="Arial Black" pitchFamily="34" charset="0"/>
              </a:rPr>
              <a:pPr algn="r" eaLnBrk="1" hangingPunct="1">
                <a:spcBef>
                  <a:spcPct val="0"/>
                </a:spcBef>
                <a:buClrTx/>
                <a:buSzTx/>
                <a:buFontTx/>
                <a:buNone/>
              </a:pPr>
              <a:t>28</a:t>
            </a:fld>
            <a:endParaRPr lang="en-US" altLang="en-US" sz="1200" b="0">
              <a:latin typeface="Arial Black" pitchFamily="34" charset="0"/>
            </a:endParaRPr>
          </a:p>
        </p:txBody>
      </p:sp>
      <p:sp>
        <p:nvSpPr>
          <p:cNvPr id="31748" name="WordArt 4"/>
          <p:cNvSpPr>
            <a:spLocks noChangeArrowheads="1" noChangeShapeType="1" noTextEdit="1"/>
          </p:cNvSpPr>
          <p:nvPr/>
        </p:nvSpPr>
        <p:spPr bwMode="auto">
          <a:xfrm>
            <a:off x="2743200" y="44450"/>
            <a:ext cx="44958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Filing a Whistleblower</a:t>
            </a:r>
          </a:p>
          <a:p>
            <a:pPr algn="ctr"/>
            <a:r>
              <a:rPr lang="en-US" sz="3600" kern="10">
                <a:effectLst>
                  <a:outerShdw dist="35921" dir="2700000" algn="ctr" rotWithShape="0">
                    <a:schemeClr val="bg1">
                      <a:alpha val="50000"/>
                    </a:schemeClr>
                  </a:outerShdw>
                </a:effectLst>
                <a:latin typeface="Calibri"/>
                <a:cs typeface="Calibri"/>
              </a:rPr>
              <a:t>Protection Complaint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4"/>
          <p:cNvSpPr>
            <a:spLocks noChangeArrowheads="1"/>
          </p:cNvSpPr>
          <p:nvPr/>
        </p:nvSpPr>
        <p:spPr bwMode="auto">
          <a:xfrm>
            <a:off x="1371600" y="4419600"/>
            <a:ext cx="6477000" cy="1676400"/>
          </a:xfrm>
          <a:prstGeom prst="rect">
            <a:avLst/>
          </a:prstGeom>
          <a:solidFill>
            <a:schemeClr val="hlink"/>
          </a:solidFill>
          <a:ln w="28575">
            <a:solidFill>
              <a:schemeClr val="bg1"/>
            </a:solidFill>
            <a:miter lim="800000"/>
            <a:headEnd/>
            <a:tailEnd/>
          </a:ln>
          <a:effectLst>
            <a:outerShdw dist="107763" dir="2700000" algn="ctr" rotWithShape="0">
              <a:schemeClr val="bg2">
                <a:alpha val="50000"/>
              </a:schemeClr>
            </a:outerShdw>
          </a:effectLst>
        </p:spPr>
        <p:txBody>
          <a:bodyPr wrap="none" anchor="ct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algn="ctr" eaLnBrk="1" hangingPunct="1">
              <a:lnSpc>
                <a:spcPct val="80000"/>
              </a:lnSpc>
              <a:spcBef>
                <a:spcPct val="20000"/>
              </a:spcBef>
              <a:buClr>
                <a:srgbClr val="FF0000"/>
              </a:buClr>
              <a:buSzPct val="95000"/>
              <a:buFont typeface="Wingdings 2" pitchFamily="18" charset="2"/>
              <a:buNone/>
            </a:pPr>
            <a:r>
              <a:rPr lang="en-US" altLang="en-US">
                <a:solidFill>
                  <a:srgbClr val="000066"/>
                </a:solidFill>
              </a:rPr>
              <a:t>U.S. Office of Special Counsel (OSC)</a:t>
            </a:r>
          </a:p>
          <a:p>
            <a:pPr algn="ctr" eaLnBrk="1" hangingPunct="1">
              <a:lnSpc>
                <a:spcPct val="80000"/>
              </a:lnSpc>
              <a:spcBef>
                <a:spcPct val="20000"/>
              </a:spcBef>
              <a:buClr>
                <a:srgbClr val="FF0000"/>
              </a:buClr>
              <a:buSzPct val="95000"/>
              <a:buFont typeface="Wingdings 2" pitchFamily="18" charset="2"/>
              <a:buNone/>
            </a:pPr>
            <a:r>
              <a:rPr lang="en-US" altLang="en-US">
                <a:solidFill>
                  <a:srgbClr val="000066"/>
                </a:solidFill>
              </a:rPr>
              <a:t>Complaints Examining Unit</a:t>
            </a:r>
          </a:p>
          <a:p>
            <a:pPr algn="ctr" eaLnBrk="1" hangingPunct="1">
              <a:lnSpc>
                <a:spcPct val="80000"/>
              </a:lnSpc>
              <a:spcBef>
                <a:spcPct val="20000"/>
              </a:spcBef>
              <a:buClr>
                <a:srgbClr val="FF0000"/>
              </a:buClr>
              <a:buSzPct val="95000"/>
              <a:buFont typeface="Wingdings 2" pitchFamily="18" charset="2"/>
              <a:buNone/>
            </a:pPr>
            <a:r>
              <a:rPr lang="en-US" altLang="en-US">
                <a:solidFill>
                  <a:srgbClr val="000066"/>
                </a:solidFill>
              </a:rPr>
              <a:t>1730 M Street, NW, Suite 218</a:t>
            </a:r>
          </a:p>
          <a:p>
            <a:pPr algn="ctr" eaLnBrk="1" hangingPunct="1">
              <a:lnSpc>
                <a:spcPct val="80000"/>
              </a:lnSpc>
              <a:spcBef>
                <a:spcPct val="20000"/>
              </a:spcBef>
              <a:buClr>
                <a:srgbClr val="FF0000"/>
              </a:buClr>
              <a:buSzPct val="95000"/>
              <a:buFont typeface="Wingdings 2" pitchFamily="18" charset="2"/>
              <a:buNone/>
            </a:pPr>
            <a:r>
              <a:rPr lang="en-US" altLang="en-US">
                <a:solidFill>
                  <a:srgbClr val="000066"/>
                </a:solidFill>
              </a:rPr>
              <a:t>Washington, DC 20036-4505</a:t>
            </a:r>
          </a:p>
          <a:p>
            <a:pPr algn="ctr" eaLnBrk="1" hangingPunct="1">
              <a:lnSpc>
                <a:spcPct val="80000"/>
              </a:lnSpc>
              <a:spcBef>
                <a:spcPct val="20000"/>
              </a:spcBef>
              <a:buClr>
                <a:srgbClr val="FF0000"/>
              </a:buClr>
              <a:buSzPct val="95000"/>
              <a:buFont typeface="Wingdings 2" pitchFamily="18" charset="2"/>
              <a:buNone/>
            </a:pPr>
            <a:r>
              <a:rPr lang="en-US" altLang="en-US">
                <a:solidFill>
                  <a:srgbClr val="000066"/>
                </a:solidFill>
              </a:rPr>
              <a:t>800-872-9855 (toll free) or 202-653-7188</a:t>
            </a:r>
            <a:endParaRPr lang="en-US" altLang="en-US" sz="1800" b="0">
              <a:solidFill>
                <a:srgbClr val="000066"/>
              </a:solidFill>
              <a:latin typeface="Arial" charset="0"/>
            </a:endParaRPr>
          </a:p>
        </p:txBody>
      </p:sp>
      <p:sp>
        <p:nvSpPr>
          <p:cNvPr id="32771" name="Rectangle 3"/>
          <p:cNvSpPr>
            <a:spLocks noGrp="1" noChangeArrowheads="1"/>
          </p:cNvSpPr>
          <p:nvPr>
            <p:ph type="body" idx="4294967295"/>
          </p:nvPr>
        </p:nvSpPr>
        <p:spPr>
          <a:xfrm>
            <a:off x="457200" y="1524000"/>
            <a:ext cx="8229600" cy="2057400"/>
          </a:xfrm>
        </p:spPr>
        <p:txBody>
          <a:bodyPr/>
          <a:lstStyle/>
          <a:p>
            <a:pPr algn="ctr" eaLnBrk="1" hangingPunct="1">
              <a:lnSpc>
                <a:spcPct val="80000"/>
              </a:lnSpc>
              <a:buClr>
                <a:srgbClr val="FF0000"/>
              </a:buClr>
              <a:buSzTx/>
              <a:buFont typeface="Wingdings 2" pitchFamily="18" charset="2"/>
              <a:buNone/>
            </a:pPr>
            <a:r>
              <a:rPr lang="en-US" altLang="en-US" sz="2200" b="1" smtClean="0">
                <a:latin typeface="Verdana" pitchFamily="34" charset="0"/>
              </a:rPr>
              <a:t>A complaint may be filed with OSC </a:t>
            </a:r>
          </a:p>
          <a:p>
            <a:pPr algn="ctr" eaLnBrk="1" hangingPunct="1">
              <a:lnSpc>
                <a:spcPct val="80000"/>
              </a:lnSpc>
              <a:buClr>
                <a:srgbClr val="FF0000"/>
              </a:buClr>
              <a:buSzTx/>
              <a:buFont typeface="Wingdings 2" pitchFamily="18" charset="2"/>
              <a:buNone/>
            </a:pPr>
            <a:r>
              <a:rPr lang="en-US" altLang="en-US" sz="2200" b="1" smtClean="0">
                <a:latin typeface="Verdana" pitchFamily="34" charset="0"/>
              </a:rPr>
              <a:t>by using Form OSC 11 </a:t>
            </a:r>
          </a:p>
          <a:p>
            <a:pPr algn="ctr" eaLnBrk="1" hangingPunct="1">
              <a:lnSpc>
                <a:spcPct val="80000"/>
              </a:lnSpc>
              <a:buClr>
                <a:srgbClr val="FF0000"/>
              </a:buClr>
              <a:buSzTx/>
              <a:buFont typeface="Wingdings 2" pitchFamily="18" charset="2"/>
              <a:buNone/>
            </a:pPr>
            <a:r>
              <a:rPr lang="en-US" altLang="en-US" sz="2200" b="1" smtClean="0">
                <a:latin typeface="Verdana" pitchFamily="34" charset="0"/>
              </a:rPr>
              <a:t>(Complaint of Possible Prohibited Personnel Practice </a:t>
            </a:r>
          </a:p>
          <a:p>
            <a:pPr algn="ctr" eaLnBrk="1" hangingPunct="1">
              <a:lnSpc>
                <a:spcPct val="80000"/>
              </a:lnSpc>
              <a:buClr>
                <a:srgbClr val="FF0000"/>
              </a:buClr>
              <a:buSzTx/>
              <a:buFont typeface="Wingdings 2" pitchFamily="18" charset="2"/>
              <a:buNone/>
            </a:pPr>
            <a:r>
              <a:rPr lang="en-US" altLang="en-US" sz="2200" b="1" smtClean="0">
                <a:latin typeface="Verdana" pitchFamily="34" charset="0"/>
              </a:rPr>
              <a:t>or other Prohibited Activity)</a:t>
            </a:r>
          </a:p>
          <a:p>
            <a:pPr algn="ctr" eaLnBrk="1" hangingPunct="1">
              <a:lnSpc>
                <a:spcPct val="80000"/>
              </a:lnSpc>
              <a:buClr>
                <a:srgbClr val="FF0000"/>
              </a:buClr>
              <a:buSzTx/>
              <a:buFont typeface="Wingdings 2" pitchFamily="18" charset="2"/>
              <a:buNone/>
            </a:pPr>
            <a:endParaRPr lang="en-US" altLang="en-US" sz="2200" b="1" smtClean="0">
              <a:latin typeface="Verdana" pitchFamily="34" charset="0"/>
            </a:endParaRPr>
          </a:p>
          <a:p>
            <a:pPr algn="ctr" eaLnBrk="1" hangingPunct="1">
              <a:lnSpc>
                <a:spcPct val="80000"/>
              </a:lnSpc>
              <a:buClr>
                <a:srgbClr val="FF0000"/>
              </a:buClr>
              <a:buSzTx/>
              <a:buFont typeface="Wingdings 2" pitchFamily="18" charset="2"/>
              <a:buNone/>
            </a:pPr>
            <a:endParaRPr lang="en-US" altLang="en-US" sz="2200" b="1" smtClean="0">
              <a:latin typeface="Verdana" pitchFamily="34" charset="0"/>
            </a:endParaRPr>
          </a:p>
          <a:p>
            <a:pPr algn="ctr" eaLnBrk="1" hangingPunct="1">
              <a:lnSpc>
                <a:spcPct val="80000"/>
              </a:lnSpc>
              <a:buClr>
                <a:srgbClr val="FF0000"/>
              </a:buClr>
              <a:buSzTx/>
              <a:buFont typeface="Wingdings 2" pitchFamily="18" charset="2"/>
              <a:buNone/>
            </a:pPr>
            <a:r>
              <a:rPr lang="en-US" altLang="en-US" sz="2200" b="1" smtClean="0">
                <a:latin typeface="Verdana" pitchFamily="34" charset="0"/>
              </a:rPr>
              <a:t>Form OSC-11 can be obtained by contacting:</a:t>
            </a:r>
          </a:p>
          <a:p>
            <a:pPr algn="ctr" eaLnBrk="1" hangingPunct="1">
              <a:lnSpc>
                <a:spcPct val="80000"/>
              </a:lnSpc>
              <a:buClr>
                <a:srgbClr val="FF0000"/>
              </a:buClr>
              <a:buSzTx/>
              <a:buFont typeface="Wingdings 2" pitchFamily="18" charset="2"/>
              <a:buNone/>
            </a:pPr>
            <a:r>
              <a:rPr lang="en-US" altLang="en-US" sz="2200" b="1" smtClean="0">
                <a:latin typeface="Verdana" pitchFamily="34" charset="0"/>
              </a:rPr>
              <a:t>	</a:t>
            </a:r>
          </a:p>
          <a:p>
            <a:pPr algn="ctr" eaLnBrk="1" hangingPunct="1">
              <a:lnSpc>
                <a:spcPct val="80000"/>
              </a:lnSpc>
              <a:buClr>
                <a:srgbClr val="FF0000"/>
              </a:buClr>
              <a:buSzTx/>
              <a:buFont typeface="Wingdings 2" pitchFamily="18" charset="2"/>
              <a:buNone/>
            </a:pPr>
            <a:r>
              <a:rPr lang="en-US" altLang="en-US" sz="2200" b="1" smtClean="0">
                <a:latin typeface="Verdana" pitchFamily="34" charset="0"/>
              </a:rPr>
              <a:t>	</a:t>
            </a:r>
          </a:p>
        </p:txBody>
      </p:sp>
      <p:sp>
        <p:nvSpPr>
          <p:cNvPr id="32772"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464C7574-A830-41E6-87B7-1735E2426816}" type="slidenum">
              <a:rPr lang="en-US" altLang="en-US" sz="1200" b="0">
                <a:latin typeface="Arial Black" pitchFamily="34" charset="0"/>
              </a:rPr>
              <a:pPr algn="r" eaLnBrk="1" hangingPunct="1">
                <a:spcBef>
                  <a:spcPct val="0"/>
                </a:spcBef>
                <a:buClrTx/>
                <a:buSzTx/>
                <a:buFontTx/>
                <a:buNone/>
              </a:pPr>
              <a:t>29</a:t>
            </a:fld>
            <a:endParaRPr lang="en-US" altLang="en-US" sz="1200" b="0">
              <a:latin typeface="Arial Black" pitchFamily="34" charset="0"/>
            </a:endParaRPr>
          </a:p>
        </p:txBody>
      </p:sp>
      <p:sp>
        <p:nvSpPr>
          <p:cNvPr id="32773" name="WordArt 4"/>
          <p:cNvSpPr>
            <a:spLocks noChangeArrowheads="1" noChangeShapeType="1" noTextEdit="1"/>
          </p:cNvSpPr>
          <p:nvPr/>
        </p:nvSpPr>
        <p:spPr bwMode="auto">
          <a:xfrm>
            <a:off x="2743200" y="44450"/>
            <a:ext cx="44958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Filing a Whistleblower</a:t>
            </a:r>
          </a:p>
          <a:p>
            <a:pPr algn="ctr"/>
            <a:r>
              <a:rPr lang="en-US" sz="3600" kern="10">
                <a:effectLst>
                  <a:outerShdw dist="35921" dir="2700000" algn="ctr" rotWithShape="0">
                    <a:schemeClr val="bg1">
                      <a:alpha val="50000"/>
                    </a:schemeClr>
                  </a:outerShdw>
                </a:effectLst>
                <a:latin typeface="Calibri"/>
                <a:cs typeface="Calibri"/>
              </a:rPr>
              <a:t>Protection Complaint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171450" y="3962400"/>
            <a:ext cx="8820150" cy="1501775"/>
          </a:xfrm>
          <a:prstGeom prst="rect">
            <a:avLst/>
          </a:prstGeom>
          <a:solidFill>
            <a:schemeClr val="hlink"/>
          </a:solidFill>
          <a:ln w="9525">
            <a:solidFill>
              <a:schemeClr val="bg1"/>
            </a:solidFill>
            <a:miter lim="800000"/>
            <a:headEnd/>
            <a:tailEnd/>
          </a:ln>
          <a:effectLst>
            <a:outerShdw dist="35921" dir="2700000" algn="ctr" rotWithShape="0">
              <a:schemeClr val="bg1"/>
            </a:outerShdw>
          </a:effectLst>
        </p:spPr>
        <p:txBody>
          <a:bodyPr>
            <a:spAutoFit/>
          </a:bodyP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algn="ctr" eaLnBrk="1" hangingPunct="1">
              <a:spcBef>
                <a:spcPct val="20000"/>
              </a:spcBef>
              <a:buClr>
                <a:schemeClr val="bg2"/>
              </a:buClr>
              <a:buSzPct val="75000"/>
              <a:buFont typeface="Wingdings" pitchFamily="2" charset="2"/>
              <a:buNone/>
            </a:pPr>
            <a:r>
              <a:rPr lang="en-US" altLang="en-US">
                <a:solidFill>
                  <a:schemeClr val="bg1"/>
                </a:solidFill>
              </a:rPr>
              <a:t>NoFEAR</a:t>
            </a:r>
            <a:r>
              <a:rPr lang="en-US" altLang="en-US">
                <a:solidFill>
                  <a:srgbClr val="000099"/>
                </a:solidFill>
              </a:rPr>
              <a:t> </a:t>
            </a:r>
            <a:r>
              <a:rPr lang="en-US" altLang="en-US">
                <a:solidFill>
                  <a:srgbClr val="990033"/>
                </a:solidFill>
              </a:rPr>
              <a:t>requires Federal agencies </a:t>
            </a:r>
          </a:p>
          <a:p>
            <a:pPr algn="ctr" eaLnBrk="1" hangingPunct="1">
              <a:spcBef>
                <a:spcPct val="20000"/>
              </a:spcBef>
              <a:buClr>
                <a:schemeClr val="bg2"/>
              </a:buClr>
              <a:buSzPct val="75000"/>
              <a:buFont typeface="Wingdings" pitchFamily="2" charset="2"/>
              <a:buNone/>
            </a:pPr>
            <a:r>
              <a:rPr lang="en-US" altLang="en-US">
                <a:solidFill>
                  <a:srgbClr val="990033"/>
                </a:solidFill>
              </a:rPr>
              <a:t>to protect the rights of</a:t>
            </a:r>
            <a:r>
              <a:rPr lang="en-US" altLang="en-US">
                <a:solidFill>
                  <a:srgbClr val="000099"/>
                </a:solidFill>
              </a:rPr>
              <a:t> </a:t>
            </a:r>
            <a:r>
              <a:rPr lang="en-US" altLang="en-US">
                <a:solidFill>
                  <a:schemeClr val="bg1"/>
                </a:solidFill>
              </a:rPr>
              <a:t>employees, former employees, </a:t>
            </a:r>
          </a:p>
          <a:p>
            <a:pPr algn="ctr" eaLnBrk="1" hangingPunct="1">
              <a:spcBef>
                <a:spcPct val="20000"/>
              </a:spcBef>
              <a:buClr>
                <a:schemeClr val="bg2"/>
              </a:buClr>
              <a:buSzPct val="75000"/>
              <a:buFont typeface="Wingdings" pitchFamily="2" charset="2"/>
              <a:buNone/>
            </a:pPr>
            <a:r>
              <a:rPr lang="en-US" altLang="en-US">
                <a:solidFill>
                  <a:schemeClr val="bg1"/>
                </a:solidFill>
              </a:rPr>
              <a:t>and applicants for employment</a:t>
            </a:r>
            <a:r>
              <a:rPr lang="en-US" altLang="en-US">
                <a:solidFill>
                  <a:srgbClr val="000099"/>
                </a:solidFill>
              </a:rPr>
              <a:t> </a:t>
            </a:r>
          </a:p>
          <a:p>
            <a:pPr algn="ctr" eaLnBrk="1" hangingPunct="1">
              <a:spcBef>
                <a:spcPct val="20000"/>
              </a:spcBef>
              <a:buClr>
                <a:schemeClr val="bg2"/>
              </a:buClr>
              <a:buSzPct val="75000"/>
              <a:buFont typeface="Wingdings" pitchFamily="2" charset="2"/>
              <a:buNone/>
            </a:pPr>
            <a:r>
              <a:rPr lang="en-US" altLang="en-US">
                <a:solidFill>
                  <a:srgbClr val="990033"/>
                </a:solidFill>
              </a:rPr>
              <a:t>under discrimination, whistleblower and retaliation laws.</a:t>
            </a:r>
            <a:r>
              <a:rPr lang="en-US" altLang="en-US">
                <a:solidFill>
                  <a:srgbClr val="000099"/>
                </a:solidFill>
              </a:rPr>
              <a:t>    </a:t>
            </a:r>
            <a:endParaRPr lang="en-US" altLang="en-US" b="0">
              <a:solidFill>
                <a:srgbClr val="000099"/>
              </a:solidFill>
            </a:endParaRPr>
          </a:p>
        </p:txBody>
      </p:sp>
      <p:sp>
        <p:nvSpPr>
          <p:cNvPr id="6147" name="Text Box 8"/>
          <p:cNvSpPr txBox="1">
            <a:spLocks noChangeArrowheads="1"/>
          </p:cNvSpPr>
          <p:nvPr/>
        </p:nvSpPr>
        <p:spPr bwMode="auto">
          <a:xfrm>
            <a:off x="523875" y="1905000"/>
            <a:ext cx="7921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spcBef>
                <a:spcPct val="0"/>
              </a:spcBef>
              <a:buClrTx/>
              <a:buSzTx/>
              <a:buFontTx/>
              <a:buNone/>
            </a:pPr>
            <a:r>
              <a:rPr lang="en-US" altLang="en-US" sz="2800">
                <a:latin typeface="Verdana" pitchFamily="34" charset="0"/>
              </a:rPr>
              <a:t>On May 15, 2002 </a:t>
            </a:r>
          </a:p>
          <a:p>
            <a:pPr>
              <a:spcBef>
                <a:spcPct val="0"/>
              </a:spcBef>
              <a:buClrTx/>
              <a:buSzTx/>
              <a:buFontTx/>
              <a:buNone/>
            </a:pPr>
            <a:r>
              <a:rPr lang="en-US" altLang="en-US" sz="2800">
                <a:latin typeface="Verdana" pitchFamily="34" charset="0"/>
              </a:rPr>
              <a:t>     Congress enacted the </a:t>
            </a:r>
            <a:r>
              <a:rPr lang="en-US" altLang="en-US" sz="3200">
                <a:latin typeface="Verdana" pitchFamily="34" charset="0"/>
              </a:rPr>
              <a:t>NoFEAR Act</a:t>
            </a:r>
          </a:p>
        </p:txBody>
      </p:sp>
      <p:sp>
        <p:nvSpPr>
          <p:cNvPr id="6148" name="Line 12"/>
          <p:cNvSpPr>
            <a:spLocks noChangeShapeType="1"/>
          </p:cNvSpPr>
          <p:nvPr/>
        </p:nvSpPr>
        <p:spPr bwMode="auto">
          <a:xfrm flipH="1">
            <a:off x="914400" y="3429000"/>
            <a:ext cx="70866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Slide Number Placeholder 6"/>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8FF857C5-4C3B-4BE9-83C2-17BCE564DE1B}" type="slidenum">
              <a:rPr lang="en-US" altLang="en-US" sz="1200" b="0">
                <a:latin typeface="Arial Black" pitchFamily="34" charset="0"/>
              </a:rPr>
              <a:pPr algn="r" eaLnBrk="1" hangingPunct="1">
                <a:spcBef>
                  <a:spcPct val="0"/>
                </a:spcBef>
                <a:buClrTx/>
                <a:buSzTx/>
                <a:buFontTx/>
                <a:buNone/>
              </a:pPr>
              <a:t>3</a:t>
            </a:fld>
            <a:endParaRPr lang="en-US" altLang="en-US" sz="1200" b="0">
              <a:latin typeface="Arial Black" pitchFamily="34" charset="0"/>
            </a:endParaRPr>
          </a:p>
        </p:txBody>
      </p:sp>
      <p:sp>
        <p:nvSpPr>
          <p:cNvPr id="6150" name="WordArt 4"/>
          <p:cNvSpPr>
            <a:spLocks noChangeArrowheads="1" noChangeShapeType="1" noTextEdit="1"/>
          </p:cNvSpPr>
          <p:nvPr/>
        </p:nvSpPr>
        <p:spPr bwMode="auto">
          <a:xfrm>
            <a:off x="1524000" y="228600"/>
            <a:ext cx="70866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What is the NoFEAR Act?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228600" y="1371600"/>
            <a:ext cx="8534400" cy="4724400"/>
          </a:xfrm>
        </p:spPr>
        <p:txBody>
          <a:bodyPr/>
          <a:lstStyle/>
          <a:p>
            <a:pPr algn="ctr" eaLnBrk="1" hangingPunct="1">
              <a:lnSpc>
                <a:spcPct val="80000"/>
              </a:lnSpc>
              <a:buFontTx/>
              <a:buNone/>
            </a:pPr>
            <a:r>
              <a:rPr lang="en-US" altLang="en-US" sz="1800" b="1" smtClean="0">
                <a:latin typeface="Verdana" pitchFamily="34" charset="0"/>
              </a:rPr>
              <a:t>After the OSC complaint process is exhausted,</a:t>
            </a:r>
          </a:p>
          <a:p>
            <a:pPr algn="ctr" eaLnBrk="1" hangingPunct="1">
              <a:lnSpc>
                <a:spcPct val="80000"/>
              </a:lnSpc>
              <a:buFontTx/>
              <a:buNone/>
            </a:pPr>
            <a:r>
              <a:rPr lang="en-US" altLang="en-US" sz="1800" b="1" smtClean="0">
                <a:latin typeface="Verdana" pitchFamily="34" charset="0"/>
              </a:rPr>
              <a:t>the appellant may file an appeal </a:t>
            </a:r>
          </a:p>
          <a:p>
            <a:pPr algn="ctr" eaLnBrk="1" hangingPunct="1">
              <a:lnSpc>
                <a:spcPct val="80000"/>
              </a:lnSpc>
              <a:buFontTx/>
              <a:buNone/>
            </a:pPr>
            <a:r>
              <a:rPr lang="en-US" altLang="en-US" sz="1800" b="1" smtClean="0">
                <a:latin typeface="Verdana" pitchFamily="34" charset="0"/>
              </a:rPr>
              <a:t>with the MSPB:</a:t>
            </a:r>
          </a:p>
          <a:p>
            <a:pPr eaLnBrk="1" hangingPunct="1">
              <a:lnSpc>
                <a:spcPct val="80000"/>
              </a:lnSpc>
              <a:buFont typeface="Wingdings 2" pitchFamily="18" charset="2"/>
              <a:buNone/>
            </a:pPr>
            <a:endParaRPr lang="en-US" altLang="en-US" sz="1800" b="1" smtClean="0">
              <a:latin typeface="Verdana" pitchFamily="34" charset="0"/>
            </a:endParaRPr>
          </a:p>
          <a:p>
            <a:pPr lvl="1" eaLnBrk="1" hangingPunct="1">
              <a:lnSpc>
                <a:spcPct val="80000"/>
              </a:lnSpc>
              <a:buClr>
                <a:srgbClr val="B7EAF3"/>
              </a:buClr>
              <a:buSzTx/>
              <a:buFontTx/>
              <a:buChar char="•"/>
            </a:pPr>
            <a:r>
              <a:rPr lang="en-US" altLang="en-US" sz="1800" b="1" smtClean="0">
                <a:latin typeface="Verdana" pitchFamily="34" charset="0"/>
              </a:rPr>
              <a:t>No later than 65 days after the date that OSC’s written</a:t>
            </a:r>
          </a:p>
          <a:p>
            <a:pPr lvl="1" eaLnBrk="1" hangingPunct="1">
              <a:lnSpc>
                <a:spcPct val="80000"/>
              </a:lnSpc>
              <a:buClr>
                <a:srgbClr val="FF0000"/>
              </a:buClr>
              <a:buSzTx/>
              <a:buFont typeface="Wingdings 2" pitchFamily="18" charset="2"/>
              <a:buNone/>
            </a:pPr>
            <a:r>
              <a:rPr lang="en-US" altLang="en-US" sz="1800" b="1" smtClean="0">
                <a:latin typeface="Verdana" pitchFamily="34" charset="0"/>
              </a:rPr>
              <a:t>	 notification was issued terminating the investigation; or</a:t>
            </a:r>
          </a:p>
          <a:p>
            <a:pPr lvl="1" eaLnBrk="1" hangingPunct="1">
              <a:lnSpc>
                <a:spcPct val="80000"/>
              </a:lnSpc>
              <a:buClr>
                <a:srgbClr val="FF0000"/>
              </a:buClr>
              <a:buSzTx/>
              <a:buFont typeface="Wingdings 2" pitchFamily="18" charset="2"/>
              <a:buNone/>
            </a:pPr>
            <a:endParaRPr lang="en-US" altLang="en-US" sz="1800" b="1" smtClean="0">
              <a:latin typeface="Verdana" pitchFamily="34" charset="0"/>
            </a:endParaRPr>
          </a:p>
          <a:p>
            <a:pPr lvl="1" eaLnBrk="1" hangingPunct="1">
              <a:lnSpc>
                <a:spcPct val="80000"/>
              </a:lnSpc>
              <a:buClr>
                <a:srgbClr val="B7EAF3"/>
              </a:buClr>
              <a:buSzTx/>
              <a:buFontTx/>
              <a:buChar char="•"/>
            </a:pPr>
            <a:r>
              <a:rPr lang="en-US" altLang="en-US" sz="1800" b="1" smtClean="0">
                <a:latin typeface="Verdana" pitchFamily="34" charset="0"/>
              </a:rPr>
              <a:t>If notification was received more than 5 days after the date of 	issuance, the MSPB appeal must be filed within</a:t>
            </a:r>
          </a:p>
          <a:p>
            <a:pPr lvl="1" eaLnBrk="1" hangingPunct="1">
              <a:lnSpc>
                <a:spcPct val="80000"/>
              </a:lnSpc>
              <a:buClr>
                <a:srgbClr val="B7EAF3"/>
              </a:buClr>
              <a:buSzTx/>
              <a:buFontTx/>
              <a:buNone/>
            </a:pPr>
            <a:r>
              <a:rPr lang="en-US" altLang="en-US" sz="1800" b="1" smtClean="0">
                <a:latin typeface="Verdana" pitchFamily="34" charset="0"/>
              </a:rPr>
              <a:t>    60 days after 	the date OSC’s notification was received.</a:t>
            </a:r>
          </a:p>
          <a:p>
            <a:pPr lvl="1" eaLnBrk="1" hangingPunct="1">
              <a:lnSpc>
                <a:spcPct val="80000"/>
              </a:lnSpc>
              <a:buFont typeface="Wingdings 2" pitchFamily="18" charset="2"/>
              <a:buNone/>
            </a:pPr>
            <a:endParaRPr lang="en-US" altLang="en-US" sz="1800" b="1" smtClean="0">
              <a:latin typeface="Verdana" pitchFamily="34" charset="0"/>
            </a:endParaRPr>
          </a:p>
          <a:p>
            <a:pPr algn="ctr" eaLnBrk="1" hangingPunct="1">
              <a:lnSpc>
                <a:spcPct val="80000"/>
              </a:lnSpc>
              <a:buFontTx/>
              <a:buNone/>
            </a:pPr>
            <a:r>
              <a:rPr lang="en-US" altLang="en-US" sz="1800" b="1" smtClean="0">
                <a:latin typeface="Verdana" pitchFamily="34" charset="0"/>
              </a:rPr>
              <a:t>If OSC has not notified the appellant </a:t>
            </a:r>
          </a:p>
          <a:p>
            <a:pPr algn="ctr" eaLnBrk="1" hangingPunct="1">
              <a:lnSpc>
                <a:spcPct val="80000"/>
              </a:lnSpc>
              <a:buFontTx/>
              <a:buNone/>
            </a:pPr>
            <a:r>
              <a:rPr lang="en-US" altLang="en-US" sz="1800" b="1" smtClean="0">
                <a:latin typeface="Verdana" pitchFamily="34" charset="0"/>
              </a:rPr>
              <a:t>that it will seek corrective action </a:t>
            </a:r>
          </a:p>
          <a:p>
            <a:pPr algn="ctr" eaLnBrk="1" hangingPunct="1">
              <a:lnSpc>
                <a:spcPct val="80000"/>
              </a:lnSpc>
              <a:buFontTx/>
              <a:buNone/>
            </a:pPr>
            <a:r>
              <a:rPr lang="en-US" altLang="en-US" sz="1800" b="1" smtClean="0">
                <a:latin typeface="Verdana" pitchFamily="34" charset="0"/>
              </a:rPr>
              <a:t>within 120 days of the filing date, </a:t>
            </a:r>
          </a:p>
          <a:p>
            <a:pPr algn="ctr" eaLnBrk="1" hangingPunct="1">
              <a:lnSpc>
                <a:spcPct val="80000"/>
              </a:lnSpc>
              <a:buFontTx/>
              <a:buNone/>
            </a:pPr>
            <a:r>
              <a:rPr lang="en-US" altLang="en-US" sz="1800" b="1" smtClean="0">
                <a:latin typeface="Verdana" pitchFamily="34" charset="0"/>
              </a:rPr>
              <a:t>the appellant may file an MSPB appeal </a:t>
            </a:r>
          </a:p>
          <a:p>
            <a:pPr algn="ctr" eaLnBrk="1" hangingPunct="1">
              <a:lnSpc>
                <a:spcPct val="80000"/>
              </a:lnSpc>
              <a:buFontTx/>
              <a:buNone/>
            </a:pPr>
            <a:r>
              <a:rPr lang="en-US" altLang="en-US" sz="1800" b="1" smtClean="0">
                <a:latin typeface="Verdana" pitchFamily="34" charset="0"/>
              </a:rPr>
              <a:t>at any time after the 120 day period expires.</a:t>
            </a:r>
          </a:p>
        </p:txBody>
      </p:sp>
      <p:sp>
        <p:nvSpPr>
          <p:cNvPr id="33795"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637C32C5-195E-4420-903D-D2F37C61FA34}" type="slidenum">
              <a:rPr lang="en-US" altLang="en-US" sz="1200" b="0">
                <a:latin typeface="Arial Black" pitchFamily="34" charset="0"/>
              </a:rPr>
              <a:pPr algn="r" eaLnBrk="1" hangingPunct="1">
                <a:spcBef>
                  <a:spcPct val="0"/>
                </a:spcBef>
                <a:buClrTx/>
                <a:buSzTx/>
                <a:buFontTx/>
                <a:buNone/>
              </a:pPr>
              <a:t>30</a:t>
            </a:fld>
            <a:endParaRPr lang="en-US" altLang="en-US" sz="1200" b="0">
              <a:latin typeface="Arial Black" pitchFamily="34" charset="0"/>
            </a:endParaRPr>
          </a:p>
        </p:txBody>
      </p:sp>
      <p:sp>
        <p:nvSpPr>
          <p:cNvPr id="33796" name="WordArt 4"/>
          <p:cNvSpPr>
            <a:spLocks noChangeArrowheads="1" noChangeShapeType="1" noTextEdit="1"/>
          </p:cNvSpPr>
          <p:nvPr/>
        </p:nvSpPr>
        <p:spPr bwMode="auto">
          <a:xfrm>
            <a:off x="2743200" y="44450"/>
            <a:ext cx="44958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Filing a Whistleblower</a:t>
            </a:r>
          </a:p>
          <a:p>
            <a:pPr algn="ctr"/>
            <a:r>
              <a:rPr lang="en-US" sz="3600" kern="10">
                <a:effectLst>
                  <a:outerShdw dist="35921" dir="2700000" algn="ctr" rotWithShape="0">
                    <a:schemeClr val="bg1">
                      <a:alpha val="50000"/>
                    </a:schemeClr>
                  </a:outerShdw>
                </a:effectLst>
                <a:latin typeface="Calibri"/>
                <a:cs typeface="Calibri"/>
              </a:rPr>
              <a:t>Protection Complaint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457200" y="2133600"/>
            <a:ext cx="8229600" cy="2895600"/>
          </a:xfrm>
        </p:spPr>
        <p:txBody>
          <a:bodyPr/>
          <a:lstStyle/>
          <a:p>
            <a:pPr eaLnBrk="1" hangingPunct="1">
              <a:lnSpc>
                <a:spcPct val="80000"/>
              </a:lnSpc>
              <a:buClr>
                <a:srgbClr val="B7EAF3"/>
              </a:buClr>
              <a:buSzTx/>
              <a:buFontTx/>
              <a:buChar char="•"/>
            </a:pPr>
            <a:r>
              <a:rPr lang="en-US" altLang="en-US" sz="2000" b="1" smtClean="0">
                <a:latin typeface="Verdana" pitchFamily="34" charset="0"/>
              </a:rPr>
              <a:t>For questions about the Discrimination Laws, contact your EEO Office at (844) 857-3550.</a:t>
            </a:r>
          </a:p>
          <a:p>
            <a:pPr eaLnBrk="1" hangingPunct="1">
              <a:lnSpc>
                <a:spcPct val="80000"/>
              </a:lnSpc>
              <a:buClr>
                <a:srgbClr val="FF0000"/>
              </a:buClr>
              <a:buSzTx/>
              <a:buFont typeface="Wingdings" pitchFamily="2" charset="2"/>
              <a:buChar char="§"/>
            </a:pPr>
            <a:endParaRPr lang="en-US" altLang="en-US" sz="2000" b="1" smtClean="0">
              <a:latin typeface="Verdana" pitchFamily="34" charset="0"/>
            </a:endParaRPr>
          </a:p>
          <a:p>
            <a:pPr eaLnBrk="1" hangingPunct="1">
              <a:lnSpc>
                <a:spcPct val="80000"/>
              </a:lnSpc>
              <a:buClr>
                <a:srgbClr val="B7EAF3"/>
              </a:buClr>
              <a:buSzTx/>
              <a:buFontTx/>
              <a:buChar char="•"/>
            </a:pPr>
            <a:r>
              <a:rPr lang="en-US" altLang="en-US" sz="2000" b="1" smtClean="0">
                <a:latin typeface="Verdana" pitchFamily="34" charset="0"/>
              </a:rPr>
              <a:t>For a detailed explanation of the EEO complaint </a:t>
            </a:r>
          </a:p>
          <a:p>
            <a:pPr eaLnBrk="1" hangingPunct="1">
              <a:lnSpc>
                <a:spcPct val="80000"/>
              </a:lnSpc>
              <a:buClr>
                <a:srgbClr val="FF0000"/>
              </a:buClr>
              <a:buSzTx/>
              <a:buFont typeface="Wingdings 2" pitchFamily="18" charset="2"/>
              <a:buNone/>
            </a:pPr>
            <a:r>
              <a:rPr lang="en-US" altLang="en-US" sz="2000" b="1" smtClean="0">
                <a:latin typeface="Verdana" pitchFamily="34" charset="0"/>
              </a:rPr>
              <a:t>	process, visit the web at:</a:t>
            </a:r>
            <a:r>
              <a:rPr lang="en-US" altLang="en-US" sz="2000" b="1" smtClean="0">
                <a:solidFill>
                  <a:srgbClr val="000099"/>
                </a:solidFill>
                <a:latin typeface="Verdana" pitchFamily="34" charset="0"/>
              </a:rPr>
              <a:t> </a:t>
            </a:r>
            <a:r>
              <a:rPr lang="en-US" altLang="en-US" sz="2000" b="1" smtClean="0">
                <a:solidFill>
                  <a:srgbClr val="000099"/>
                </a:solidFill>
                <a:latin typeface="Verdana" pitchFamily="34" charset="0"/>
                <a:hlinkClick r:id="rId2"/>
              </a:rPr>
              <a:t>http://www.eeoc.gov/federal/index.cfm</a:t>
            </a:r>
            <a:r>
              <a:rPr lang="en-US" altLang="en-US" sz="2000" b="1" smtClean="0">
                <a:solidFill>
                  <a:srgbClr val="000099"/>
                </a:solidFill>
                <a:latin typeface="Verdana" pitchFamily="34" charset="0"/>
              </a:rPr>
              <a:t> </a:t>
            </a:r>
          </a:p>
          <a:p>
            <a:pPr eaLnBrk="1" hangingPunct="1">
              <a:lnSpc>
                <a:spcPct val="80000"/>
              </a:lnSpc>
              <a:buClr>
                <a:srgbClr val="FF0000"/>
              </a:buClr>
              <a:buSzTx/>
              <a:buFont typeface="Wingdings" pitchFamily="2" charset="2"/>
              <a:buChar char="§"/>
            </a:pPr>
            <a:endParaRPr lang="en-US" altLang="en-US" sz="2000" b="1" smtClean="0">
              <a:solidFill>
                <a:srgbClr val="000099"/>
              </a:solidFill>
              <a:latin typeface="Verdana" pitchFamily="34" charset="0"/>
            </a:endParaRPr>
          </a:p>
          <a:p>
            <a:pPr eaLnBrk="1" hangingPunct="1">
              <a:lnSpc>
                <a:spcPct val="80000"/>
              </a:lnSpc>
              <a:buClr>
                <a:srgbClr val="B7EAF3"/>
              </a:buClr>
              <a:buSzTx/>
              <a:buFontTx/>
              <a:buChar char="•"/>
            </a:pPr>
            <a:r>
              <a:rPr lang="en-US" altLang="en-US" sz="2000" b="1" smtClean="0">
                <a:latin typeface="Verdana" pitchFamily="34" charset="0"/>
              </a:rPr>
              <a:t>Information regarding the Whistleblower Act and</a:t>
            </a:r>
          </a:p>
          <a:p>
            <a:pPr eaLnBrk="1" hangingPunct="1">
              <a:lnSpc>
                <a:spcPct val="80000"/>
              </a:lnSpc>
              <a:buClr>
                <a:srgbClr val="FF0000"/>
              </a:buClr>
              <a:buSzTx/>
              <a:buFont typeface="Wingdings 2" pitchFamily="18" charset="2"/>
              <a:buNone/>
            </a:pPr>
            <a:r>
              <a:rPr lang="en-US" altLang="en-US" sz="2000" b="1" smtClean="0">
                <a:latin typeface="Verdana" pitchFamily="34" charset="0"/>
              </a:rPr>
              <a:t>	Protections can be obtained from your local HR office, or visit:</a:t>
            </a:r>
            <a:r>
              <a:rPr lang="en-US" altLang="en-US" sz="2000" b="1" smtClean="0">
                <a:solidFill>
                  <a:srgbClr val="000099"/>
                </a:solidFill>
                <a:latin typeface="Verdana" pitchFamily="34" charset="0"/>
              </a:rPr>
              <a:t> </a:t>
            </a:r>
            <a:r>
              <a:rPr lang="en-US" altLang="en-US" sz="2000" b="1" smtClean="0">
                <a:solidFill>
                  <a:srgbClr val="3333FF"/>
                </a:solidFill>
                <a:latin typeface="Verdana" pitchFamily="34" charset="0"/>
                <a:hlinkClick r:id="rId3"/>
              </a:rPr>
              <a:t>www.osc.gov</a:t>
            </a:r>
            <a:r>
              <a:rPr lang="en-US" altLang="en-US" sz="2000" b="1" smtClean="0">
                <a:solidFill>
                  <a:srgbClr val="3333FF"/>
                </a:solidFill>
                <a:latin typeface="Verdana" pitchFamily="34" charset="0"/>
              </a:rPr>
              <a:t>  </a:t>
            </a:r>
          </a:p>
        </p:txBody>
      </p:sp>
      <p:sp>
        <p:nvSpPr>
          <p:cNvPr id="34819"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14964EAE-A952-45FB-912F-026A23E631B5}" type="slidenum">
              <a:rPr lang="en-US" altLang="en-US" sz="1200" b="0">
                <a:latin typeface="Arial Black" pitchFamily="34" charset="0"/>
              </a:rPr>
              <a:pPr algn="r" eaLnBrk="1" hangingPunct="1">
                <a:spcBef>
                  <a:spcPct val="0"/>
                </a:spcBef>
                <a:buClrTx/>
                <a:buSzTx/>
                <a:buFontTx/>
                <a:buNone/>
              </a:pPr>
              <a:t>31</a:t>
            </a:fld>
            <a:endParaRPr lang="en-US" altLang="en-US" sz="1200" b="0">
              <a:latin typeface="Arial Black" pitchFamily="34" charset="0"/>
            </a:endParaRPr>
          </a:p>
        </p:txBody>
      </p:sp>
      <p:sp>
        <p:nvSpPr>
          <p:cNvPr id="34820" name="WordArt 4"/>
          <p:cNvSpPr>
            <a:spLocks noChangeArrowheads="1" noChangeShapeType="1" noTextEdit="1"/>
          </p:cNvSpPr>
          <p:nvPr/>
        </p:nvSpPr>
        <p:spPr bwMode="auto">
          <a:xfrm>
            <a:off x="1371600" y="228600"/>
            <a:ext cx="7543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Where Do I Go for More Information?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8" name="j0211284.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45720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44568CAB-FE80-4905-AE43-7FE8E1E13411}" type="slidenum">
              <a:rPr lang="en-US" altLang="en-US" sz="1200" b="0">
                <a:latin typeface="Arial Black" pitchFamily="34" charset="0"/>
              </a:rPr>
              <a:pPr algn="r" eaLnBrk="1" hangingPunct="1">
                <a:spcBef>
                  <a:spcPct val="0"/>
                </a:spcBef>
                <a:buClrTx/>
                <a:buSzTx/>
                <a:buFontTx/>
                <a:buNone/>
              </a:pPr>
              <a:t>32</a:t>
            </a:fld>
            <a:endParaRPr lang="en-US" altLang="en-US" sz="1200" b="0">
              <a:latin typeface="Arial Black" pitchFamily="34" charset="0"/>
            </a:endParaRPr>
          </a:p>
        </p:txBody>
      </p:sp>
      <p:sp>
        <p:nvSpPr>
          <p:cNvPr id="35844" name="WordArt 4"/>
          <p:cNvSpPr>
            <a:spLocks noChangeArrowheads="1" noChangeShapeType="1" noTextEdit="1"/>
          </p:cNvSpPr>
          <p:nvPr/>
        </p:nvSpPr>
        <p:spPr bwMode="auto">
          <a:xfrm>
            <a:off x="1981200" y="228600"/>
            <a:ext cx="6172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NoFEAR Act Notice</a:t>
            </a:r>
          </a:p>
        </p:txBody>
      </p:sp>
      <p:pic>
        <p:nvPicPr>
          <p:cNvPr id="51208" name="Picture 8" descr="content_7619_pre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19200"/>
            <a:ext cx="23622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9" descr="content_7619_pre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219200"/>
            <a:ext cx="23622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WordArt 10"/>
          <p:cNvSpPr>
            <a:spLocks noChangeArrowheads="1" noChangeShapeType="1" noTextEdit="1"/>
          </p:cNvSpPr>
          <p:nvPr/>
        </p:nvSpPr>
        <p:spPr bwMode="auto">
          <a:xfrm>
            <a:off x="1905000" y="1981200"/>
            <a:ext cx="5334000" cy="966788"/>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hlink"/>
                </a:solidFill>
                <a:effectLst>
                  <a:outerShdw sy="50000" rotWithShape="0">
                    <a:schemeClr val="bg1">
                      <a:alpha val="50000"/>
                    </a:schemeClr>
                  </a:outerShdw>
                </a:effectLst>
                <a:latin typeface="Calibri"/>
                <a:cs typeface="Calibri"/>
              </a:rPr>
              <a:t>Congratulations!</a:t>
            </a:r>
          </a:p>
        </p:txBody>
      </p:sp>
      <p:sp>
        <p:nvSpPr>
          <p:cNvPr id="51211" name="WordArt 11"/>
          <p:cNvSpPr>
            <a:spLocks noChangeArrowheads="1" noChangeShapeType="1" noTextEdit="1"/>
          </p:cNvSpPr>
          <p:nvPr/>
        </p:nvSpPr>
        <p:spPr bwMode="auto">
          <a:xfrm>
            <a:off x="1524000" y="3352800"/>
            <a:ext cx="5943600" cy="12954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chemeClr val="hlink"/>
                </a:solidFill>
                <a:effectLst>
                  <a:outerShdw sy="50000" rotWithShape="0">
                    <a:schemeClr val="bg1">
                      <a:alpha val="50000"/>
                    </a:schemeClr>
                  </a:outerShdw>
                </a:effectLst>
                <a:latin typeface="Calibri"/>
                <a:cs typeface="Calibri"/>
              </a:rPr>
              <a:t>You Have Completed the</a:t>
            </a:r>
          </a:p>
          <a:p>
            <a:pPr algn="ctr"/>
            <a:r>
              <a:rPr lang="en-US" sz="3600" kern="10">
                <a:ln w="9525">
                  <a:solidFill>
                    <a:schemeClr val="bg1"/>
                  </a:solidFill>
                  <a:round/>
                  <a:headEnd/>
                  <a:tailEnd/>
                </a:ln>
                <a:solidFill>
                  <a:schemeClr val="hlink"/>
                </a:solidFill>
                <a:effectLst>
                  <a:outerShdw sy="50000" rotWithShape="0">
                    <a:schemeClr val="bg1">
                      <a:alpha val="50000"/>
                    </a:schemeClr>
                  </a:outerShdw>
                </a:effectLst>
                <a:latin typeface="Calibri"/>
                <a:cs typeface="Calibri"/>
              </a:rPr>
              <a:t>NoFEAR Training!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1210"/>
                                        </p:tgtEl>
                                        <p:attrNameLst>
                                          <p:attrName>style.visibility</p:attrName>
                                        </p:attrNameLst>
                                      </p:cBhvr>
                                      <p:to>
                                        <p:strVal val="visible"/>
                                      </p:to>
                                    </p:set>
                                    <p:anim calcmode="lin" valueType="num">
                                      <p:cBhvr>
                                        <p:cTn id="7" dur="1000" fill="hold"/>
                                        <p:tgtEl>
                                          <p:spTgt spid="51210"/>
                                        </p:tgtEl>
                                        <p:attrNameLst>
                                          <p:attrName>ppt_w</p:attrName>
                                        </p:attrNameLst>
                                      </p:cBhvr>
                                      <p:tavLst>
                                        <p:tav tm="0">
                                          <p:val>
                                            <p:strVal val="#ppt_w*0.70"/>
                                          </p:val>
                                        </p:tav>
                                        <p:tav tm="100000">
                                          <p:val>
                                            <p:strVal val="#ppt_w"/>
                                          </p:val>
                                        </p:tav>
                                      </p:tavLst>
                                    </p:anim>
                                    <p:anim calcmode="lin" valueType="num">
                                      <p:cBhvr>
                                        <p:cTn id="8" dur="1000" fill="hold"/>
                                        <p:tgtEl>
                                          <p:spTgt spid="51210"/>
                                        </p:tgtEl>
                                        <p:attrNameLst>
                                          <p:attrName>ppt_h</p:attrName>
                                        </p:attrNameLst>
                                      </p:cBhvr>
                                      <p:tavLst>
                                        <p:tav tm="0">
                                          <p:val>
                                            <p:strVal val="#ppt_h"/>
                                          </p:val>
                                        </p:tav>
                                        <p:tav tm="100000">
                                          <p:val>
                                            <p:strVal val="#ppt_h"/>
                                          </p:val>
                                        </p:tav>
                                      </p:tavLst>
                                    </p:anim>
                                    <p:animEffect transition="in" filter="fade">
                                      <p:cBhvr>
                                        <p:cTn id="9" dur="1000"/>
                                        <p:tgtEl>
                                          <p:spTgt spid="51210"/>
                                        </p:tgtEl>
                                      </p:cBhvr>
                                    </p:animEffect>
                                  </p:childTnLst>
                                </p:cTn>
                              </p:par>
                              <p:par>
                                <p:cTn id="10" presetID="1" presetClass="mediacall" presetSubtype="0" fill="hold" nodeType="withEffect">
                                  <p:stCondLst>
                                    <p:cond delay="0"/>
                                  </p:stCondLst>
                                  <p:childTnLst>
                                    <p:cmd type="call" cmd="playFrom(0.0)">
                                      <p:cBhvr>
                                        <p:cTn id="11" dur="4745" fill="hold"/>
                                        <p:tgtEl>
                                          <p:spTgt spid="27658"/>
                                        </p:tgtEl>
                                      </p:cBhvr>
                                    </p:cmd>
                                  </p:childTnLst>
                                </p:cTn>
                              </p:par>
                              <p:par>
                                <p:cTn id="12" presetID="1" presetClass="entr" presetSubtype="0" fill="hold" nodeType="withEffect">
                                  <p:stCondLst>
                                    <p:cond delay="0"/>
                                  </p:stCondLst>
                                  <p:childTnLst>
                                    <p:set>
                                      <p:cBhvr>
                                        <p:cTn id="13" dur="1" fill="hold">
                                          <p:stCondLst>
                                            <p:cond delay="0"/>
                                          </p:stCondLst>
                                        </p:cTn>
                                        <p:tgtEl>
                                          <p:spTgt spid="5120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1208"/>
                                        </p:tgtEl>
                                        <p:attrNameLst>
                                          <p:attrName>style.visibility</p:attrName>
                                        </p:attrNameLst>
                                      </p:cBhvr>
                                      <p:to>
                                        <p:strVal val="visible"/>
                                      </p:to>
                                    </p:set>
                                  </p:childTnLst>
                                </p:cTn>
                              </p:par>
                            </p:childTnLst>
                          </p:cTn>
                        </p:par>
                        <p:par>
                          <p:cTn id="16" fill="hold" nodeType="afterGroup">
                            <p:stCondLst>
                              <p:cond delay="4731"/>
                            </p:stCondLst>
                            <p:childTnLst>
                              <p:par>
                                <p:cTn id="17" presetID="3" presetClass="entr" presetSubtype="0" fill="hold" grpId="0" nodeType="afterEffect">
                                  <p:stCondLst>
                                    <p:cond delay="0"/>
                                  </p:stCondLst>
                                  <p:childTnLst>
                                    <p:set>
                                      <p:cBhvr>
                                        <p:cTn id="18" dur="1" fill="hold">
                                          <p:stCondLst>
                                            <p:cond delay="0"/>
                                          </p:stCondLst>
                                        </p:cTn>
                                        <p:tgtEl>
                                          <p:spTgt spid="51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27658"/>
                </p:tgtEl>
              </p:cMediaNode>
            </p:audio>
          </p:childTnLst>
        </p:cTn>
      </p:par>
    </p:tnLst>
    <p:bldLst>
      <p:bldP spid="51210" grpId="0" animBg="1"/>
      <p:bldP spid="512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391400" cy="905256"/>
          </a:xfrm>
          <a:ln>
            <a:miter lim="800000"/>
            <a:headEnd/>
            <a:tailEnd/>
          </a:ln>
          <a:extLst/>
        </p:spPr>
        <p:txBody>
          <a:bodyPr/>
          <a:lstStyle/>
          <a:p>
            <a:pPr algn="ctr">
              <a:defRPr/>
            </a:pPr>
            <a:r>
              <a:rPr sz="4000" smtClean="0"/>
              <a:t>Please click on the link below to view and print the Certificate of Completion</a:t>
            </a:r>
            <a:endParaRPr sz="4000"/>
          </a:p>
        </p:txBody>
      </p:sp>
      <p:sp>
        <p:nvSpPr>
          <p:cNvPr id="36867" name="WordArt 4"/>
          <p:cNvSpPr>
            <a:spLocks noChangeArrowheads="1" noChangeShapeType="1" noTextEdit="1"/>
          </p:cNvSpPr>
          <p:nvPr/>
        </p:nvSpPr>
        <p:spPr bwMode="auto">
          <a:xfrm>
            <a:off x="1981200" y="228600"/>
            <a:ext cx="6172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NoFEAR Act Notice</a:t>
            </a:r>
          </a:p>
        </p:txBody>
      </p:sp>
      <p:sp>
        <p:nvSpPr>
          <p:cNvPr id="5" name="TextBox 4"/>
          <p:cNvSpPr txBox="1"/>
          <p:nvPr/>
        </p:nvSpPr>
        <p:spPr>
          <a:xfrm>
            <a:off x="762000" y="4038600"/>
            <a:ext cx="7696200" cy="534988"/>
          </a:xfrm>
          <a:prstGeom prst="rect">
            <a:avLst/>
          </a:prstGeom>
          <a:noFill/>
        </p:spPr>
        <p:txBody>
          <a:bodyPr>
            <a:spAutoFit/>
          </a:bodyPr>
          <a:lstStyle/>
          <a:p>
            <a:pPr algn="ctr">
              <a:lnSpc>
                <a:spcPct val="80000"/>
              </a:lnSpc>
              <a:spcBef>
                <a:spcPct val="20000"/>
              </a:spcBef>
              <a:buClr>
                <a:srgbClr val="FF0000"/>
              </a:buClr>
              <a:buSzPct val="95000"/>
              <a:buFont typeface="Wingdings 2" pitchFamily="18" charset="2"/>
              <a:buNone/>
              <a:defRPr/>
            </a:pPr>
            <a:r>
              <a:rPr lang="en-US" sz="3600" dirty="0">
                <a:effectLst>
                  <a:outerShdw blurRad="38100" dist="38100" dir="2700000" algn="tl">
                    <a:srgbClr val="000000">
                      <a:alpha val="43137"/>
                    </a:srgbClr>
                  </a:outerShdw>
                </a:effectLst>
                <a:hlinkClick r:id="rId2"/>
              </a:rPr>
              <a:t>Certificate of Completion</a:t>
            </a:r>
            <a:endParaRPr lang="en-US" sz="3600"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457200" y="1447800"/>
            <a:ext cx="8229600" cy="3886200"/>
          </a:xfrm>
        </p:spPr>
        <p:txBody>
          <a:bodyPr/>
          <a:lstStyle/>
          <a:p>
            <a:pPr eaLnBrk="1" hangingPunct="1">
              <a:lnSpc>
                <a:spcPct val="80000"/>
              </a:lnSpc>
              <a:buFont typeface="Wingdings 2" pitchFamily="18" charset="2"/>
              <a:buNone/>
            </a:pPr>
            <a:r>
              <a:rPr lang="en-US" altLang="en-US" sz="2200" b="1" smtClean="0">
                <a:solidFill>
                  <a:srgbClr val="000099"/>
                </a:solidFill>
                <a:latin typeface="Verdana" pitchFamily="34" charset="0"/>
              </a:rPr>
              <a:t>   </a:t>
            </a:r>
            <a:r>
              <a:rPr lang="en-US" altLang="en-US" sz="2200" b="1" smtClean="0">
                <a:solidFill>
                  <a:schemeClr val="hlink"/>
                </a:solidFill>
                <a:latin typeface="Verdana" pitchFamily="34" charset="0"/>
              </a:rPr>
              <a:t>Federal agencies must:</a:t>
            </a:r>
          </a:p>
          <a:p>
            <a:pPr eaLnBrk="1" hangingPunct="1">
              <a:lnSpc>
                <a:spcPct val="80000"/>
              </a:lnSpc>
              <a:buFont typeface="Wingdings 2" pitchFamily="18" charset="2"/>
              <a:buNone/>
            </a:pPr>
            <a:r>
              <a:rPr lang="en-US" altLang="en-US" sz="2000" smtClean="0">
                <a:latin typeface="Constantia" pitchFamily="18" charset="0"/>
              </a:rPr>
              <a:t> </a:t>
            </a:r>
            <a:endParaRPr lang="en-US" altLang="en-US" sz="2000" b="1" smtClean="0">
              <a:solidFill>
                <a:srgbClr val="000099"/>
              </a:solidFill>
              <a:latin typeface="Verdana" pitchFamily="34" charset="0"/>
            </a:endParaRPr>
          </a:p>
          <a:p>
            <a:pPr lvl="1" eaLnBrk="1" hangingPunct="1">
              <a:lnSpc>
                <a:spcPct val="80000"/>
              </a:lnSpc>
              <a:buClr>
                <a:srgbClr val="B7EAF3"/>
              </a:buClr>
              <a:buFontTx/>
              <a:buChar char="•"/>
            </a:pPr>
            <a:r>
              <a:rPr lang="en-US" altLang="en-US" sz="2000" b="1" smtClean="0">
                <a:latin typeface="Verdana" pitchFamily="34" charset="0"/>
              </a:rPr>
              <a:t>Reimburse the Treasury Judgment Fund for payments made in Federal District court cases involving violations of discrimination and whistleblower laws.</a:t>
            </a:r>
          </a:p>
          <a:p>
            <a:pPr lvl="1" eaLnBrk="1" hangingPunct="1">
              <a:lnSpc>
                <a:spcPct val="80000"/>
              </a:lnSpc>
              <a:buFont typeface="Wingdings 2" pitchFamily="18" charset="2"/>
              <a:buNone/>
            </a:pPr>
            <a:endParaRPr lang="en-US" altLang="en-US" sz="2000" b="1" smtClean="0">
              <a:latin typeface="Verdana" pitchFamily="34" charset="0"/>
            </a:endParaRPr>
          </a:p>
          <a:p>
            <a:pPr lvl="1" eaLnBrk="1" hangingPunct="1">
              <a:lnSpc>
                <a:spcPct val="80000"/>
              </a:lnSpc>
              <a:buClr>
                <a:srgbClr val="B7EAF3"/>
              </a:buClr>
              <a:buFontTx/>
              <a:buChar char="•"/>
            </a:pPr>
            <a:r>
              <a:rPr lang="en-US" altLang="en-US" sz="2000" b="1" smtClean="0">
                <a:latin typeface="Verdana" pitchFamily="34" charset="0"/>
              </a:rPr>
              <a:t>Post information on complaints of discrimination on its public website and annually report to Congress.</a:t>
            </a:r>
          </a:p>
          <a:p>
            <a:pPr lvl="1" eaLnBrk="1" hangingPunct="1">
              <a:lnSpc>
                <a:spcPct val="80000"/>
              </a:lnSpc>
              <a:buFont typeface="Wingdings 2" pitchFamily="18" charset="2"/>
              <a:buNone/>
            </a:pPr>
            <a:endParaRPr lang="en-US" altLang="en-US" sz="2000" b="1" smtClean="0">
              <a:latin typeface="Verdana" pitchFamily="34" charset="0"/>
            </a:endParaRPr>
          </a:p>
          <a:p>
            <a:pPr lvl="1" eaLnBrk="1" hangingPunct="1">
              <a:lnSpc>
                <a:spcPct val="80000"/>
              </a:lnSpc>
              <a:buClr>
                <a:srgbClr val="B7EAF3"/>
              </a:buClr>
              <a:buFontTx/>
              <a:buChar char="•"/>
            </a:pPr>
            <a:r>
              <a:rPr lang="en-US" altLang="en-US" sz="2000" b="1" smtClean="0">
                <a:latin typeface="Verdana" pitchFamily="34" charset="0"/>
              </a:rPr>
              <a:t>Train and notify employees on their rights and protections under the antidiscrimination and whistleblower laws.</a:t>
            </a:r>
          </a:p>
        </p:txBody>
      </p:sp>
      <p:sp>
        <p:nvSpPr>
          <p:cNvPr id="7171"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D76A6DF9-D44F-4412-9107-26F2C56CB7E6}" type="slidenum">
              <a:rPr lang="en-US" altLang="en-US" sz="1200" b="0">
                <a:latin typeface="Arial Black" pitchFamily="34" charset="0"/>
              </a:rPr>
              <a:pPr algn="r" eaLnBrk="1" hangingPunct="1">
                <a:spcBef>
                  <a:spcPct val="0"/>
                </a:spcBef>
                <a:buClrTx/>
                <a:buSzTx/>
                <a:buFontTx/>
                <a:buNone/>
              </a:pPr>
              <a:t>4</a:t>
            </a:fld>
            <a:endParaRPr lang="en-US" altLang="en-US" sz="1200" b="0">
              <a:latin typeface="Arial Black" pitchFamily="34" charset="0"/>
            </a:endParaRPr>
          </a:p>
        </p:txBody>
      </p:sp>
      <p:sp>
        <p:nvSpPr>
          <p:cNvPr id="7172" name="WordArt 4"/>
          <p:cNvSpPr>
            <a:spLocks noChangeArrowheads="1" noChangeShapeType="1" noTextEdit="1"/>
          </p:cNvSpPr>
          <p:nvPr/>
        </p:nvSpPr>
        <p:spPr bwMode="auto">
          <a:xfrm>
            <a:off x="1524000" y="228600"/>
            <a:ext cx="70866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What is the NoFEAR Act?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457200" y="1600200"/>
            <a:ext cx="8229600" cy="4343400"/>
          </a:xfrm>
        </p:spPr>
        <p:txBody>
          <a:bodyPr/>
          <a:lstStyle/>
          <a:p>
            <a:pPr defTabSz="914400" eaLnBrk="1" hangingPunct="1">
              <a:lnSpc>
                <a:spcPct val="80000"/>
              </a:lnSpc>
              <a:buClr>
                <a:srgbClr val="B7EAF3"/>
              </a:buClr>
              <a:buFontTx/>
              <a:buChar char="•"/>
              <a:tabLst>
                <a:tab pos="1092200" algn="l"/>
              </a:tabLst>
            </a:pPr>
            <a:r>
              <a:rPr lang="en-US" altLang="en-US" sz="2000" b="1" u="sng" smtClean="0">
                <a:latin typeface="Verdana" pitchFamily="34" charset="0"/>
              </a:rPr>
              <a:t>Antidiscrimination Laws</a:t>
            </a:r>
            <a:r>
              <a:rPr lang="en-US" altLang="en-US" sz="2000" b="1" smtClean="0">
                <a:latin typeface="Verdana" pitchFamily="34" charset="0"/>
              </a:rPr>
              <a:t>: </a:t>
            </a:r>
          </a:p>
          <a:p>
            <a:pPr lvl="1" indent="-3175" defTabSz="914400" eaLnBrk="1" hangingPunct="1">
              <a:lnSpc>
                <a:spcPct val="80000"/>
              </a:lnSpc>
              <a:buClr>
                <a:srgbClr val="B7EAF3"/>
              </a:buClr>
              <a:buFontTx/>
              <a:buNone/>
              <a:tabLst>
                <a:tab pos="1092200" algn="l"/>
              </a:tabLst>
            </a:pPr>
            <a:r>
              <a:rPr lang="en-US" altLang="en-US" sz="2000" b="1" smtClean="0">
                <a:latin typeface="Verdana" pitchFamily="34" charset="0"/>
              </a:rPr>
              <a:t>Laws enforced by the U.S. Equal Employment Opportunity Commission (EEOC) which protects Federal employees and applicants from employment discrimination based on race, color, religion, sex, national origin, age, disability and genetic information.</a:t>
            </a:r>
          </a:p>
          <a:p>
            <a:pPr defTabSz="914400" eaLnBrk="1" hangingPunct="1">
              <a:lnSpc>
                <a:spcPct val="80000"/>
              </a:lnSpc>
              <a:buFont typeface="Wingdings 2" pitchFamily="18" charset="2"/>
              <a:buNone/>
              <a:tabLst>
                <a:tab pos="1092200" algn="l"/>
              </a:tabLst>
            </a:pPr>
            <a:endParaRPr lang="en-US" altLang="en-US" sz="2000" b="1" smtClean="0">
              <a:latin typeface="Verdana" pitchFamily="34" charset="0"/>
            </a:endParaRPr>
          </a:p>
          <a:p>
            <a:pPr defTabSz="914400" eaLnBrk="1" hangingPunct="1">
              <a:lnSpc>
                <a:spcPct val="80000"/>
              </a:lnSpc>
              <a:buFont typeface="Wingdings 2" pitchFamily="18" charset="2"/>
              <a:buNone/>
              <a:tabLst>
                <a:tab pos="1092200" algn="l"/>
              </a:tabLst>
            </a:pPr>
            <a:endParaRPr lang="en-US" altLang="en-US" sz="2000" b="1" smtClean="0">
              <a:latin typeface="Verdana" pitchFamily="34" charset="0"/>
            </a:endParaRPr>
          </a:p>
          <a:p>
            <a:pPr defTabSz="914400" eaLnBrk="1" hangingPunct="1">
              <a:lnSpc>
                <a:spcPct val="80000"/>
              </a:lnSpc>
              <a:buClr>
                <a:srgbClr val="B7EAF3"/>
              </a:buClr>
              <a:buFontTx/>
              <a:buChar char="•"/>
              <a:tabLst>
                <a:tab pos="1092200" algn="l"/>
              </a:tabLst>
            </a:pPr>
            <a:r>
              <a:rPr lang="en-US" altLang="en-US" sz="2000" b="1" u="sng" smtClean="0">
                <a:latin typeface="Verdana" pitchFamily="34" charset="0"/>
              </a:rPr>
              <a:t>The NoFEAR Act</a:t>
            </a:r>
            <a:r>
              <a:rPr lang="en-US" altLang="en-US" sz="2000" b="1" smtClean="0">
                <a:latin typeface="Verdana" pitchFamily="34" charset="0"/>
              </a:rPr>
              <a:t>: </a:t>
            </a:r>
          </a:p>
          <a:p>
            <a:pPr lvl="1" indent="-3175" defTabSz="914400" eaLnBrk="1" hangingPunct="1">
              <a:lnSpc>
                <a:spcPct val="80000"/>
              </a:lnSpc>
              <a:buClr>
                <a:srgbClr val="B7EAF3"/>
              </a:buClr>
              <a:buFontTx/>
              <a:buNone/>
              <a:tabLst>
                <a:tab pos="1092200" algn="l"/>
              </a:tabLst>
            </a:pPr>
            <a:r>
              <a:rPr lang="en-US" altLang="en-US" sz="2000" b="1" u="sng" smtClean="0">
                <a:latin typeface="Verdana" pitchFamily="34" charset="0"/>
              </a:rPr>
              <a:t>DOES NOT</a:t>
            </a:r>
            <a:r>
              <a:rPr lang="en-US" altLang="en-US" sz="2000" b="1" smtClean="0">
                <a:latin typeface="Verdana" pitchFamily="34" charset="0"/>
              </a:rPr>
              <a:t> cover discrimination based on sexual orientation or parental status.</a:t>
            </a:r>
          </a:p>
        </p:txBody>
      </p:sp>
      <p:sp>
        <p:nvSpPr>
          <p:cNvPr id="8195"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0E4BB18B-7457-4034-9EDA-93C7008F6AF8}" type="slidenum">
              <a:rPr lang="en-US" altLang="en-US" sz="1200" b="0">
                <a:latin typeface="Arial Black" pitchFamily="34" charset="0"/>
              </a:rPr>
              <a:pPr algn="r" eaLnBrk="1" hangingPunct="1">
                <a:spcBef>
                  <a:spcPct val="0"/>
                </a:spcBef>
                <a:buClrTx/>
                <a:buSzTx/>
                <a:buFontTx/>
                <a:buNone/>
              </a:pPr>
              <a:t>5</a:t>
            </a:fld>
            <a:endParaRPr lang="en-US" altLang="en-US" sz="1200" b="0">
              <a:latin typeface="Arial Black" pitchFamily="34" charset="0"/>
            </a:endParaRPr>
          </a:p>
        </p:txBody>
      </p:sp>
      <p:sp>
        <p:nvSpPr>
          <p:cNvPr id="8196" name="WordArt 4"/>
          <p:cNvSpPr>
            <a:spLocks noChangeArrowheads="1" noChangeShapeType="1" noTextEdit="1"/>
          </p:cNvSpPr>
          <p:nvPr/>
        </p:nvSpPr>
        <p:spPr bwMode="auto">
          <a:xfrm>
            <a:off x="1524000" y="228600"/>
            <a:ext cx="70866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Anti-Discrimination Laws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304800" y="1447800"/>
            <a:ext cx="8458200" cy="4724400"/>
          </a:xfrm>
        </p:spPr>
        <p:txBody>
          <a:bodyPr/>
          <a:lstStyle/>
          <a:p>
            <a:pPr marL="3175" indent="-3175" defTabSz="114300" eaLnBrk="1" hangingPunct="1">
              <a:lnSpc>
                <a:spcPct val="80000"/>
              </a:lnSpc>
              <a:buFont typeface="Wingdings 2" pitchFamily="18" charset="2"/>
              <a:buNone/>
            </a:pPr>
            <a:r>
              <a:rPr lang="en-US" altLang="en-US" sz="2000" b="1" smtClean="0">
                <a:latin typeface="Verdana" pitchFamily="34" charset="0"/>
              </a:rPr>
              <a:t>Protects you from discrimination regarding the terms and conditions of your employment in relationship to:</a:t>
            </a:r>
          </a:p>
          <a:p>
            <a:pPr marL="3175" indent="-3175" defTabSz="114300" eaLnBrk="1" hangingPunct="1">
              <a:lnSpc>
                <a:spcPct val="80000"/>
              </a:lnSpc>
              <a:buFont typeface="Wingdings 2" pitchFamily="18" charset="2"/>
              <a:buNone/>
            </a:pPr>
            <a:endParaRPr lang="en-US" altLang="en-US" sz="2000" b="1" smtClean="0">
              <a:latin typeface="Verdana" pitchFamily="34" charset="0"/>
            </a:endParaRPr>
          </a:p>
          <a:p>
            <a:pPr lvl="1" defTabSz="114300" eaLnBrk="1" hangingPunct="1">
              <a:lnSpc>
                <a:spcPct val="80000"/>
              </a:lnSpc>
              <a:buClr>
                <a:srgbClr val="B7EAF3"/>
              </a:buClr>
              <a:buFontTx/>
              <a:buChar char="•"/>
            </a:pPr>
            <a:r>
              <a:rPr lang="en-US" altLang="en-US" sz="2000" b="1" smtClean="0">
                <a:latin typeface="Verdana" pitchFamily="34" charset="0"/>
              </a:rPr>
              <a:t>Hiring, promotion, pay, leave, awards, training, assignments, suspensions, and terminations.</a:t>
            </a:r>
          </a:p>
          <a:p>
            <a:pPr lvl="1" defTabSz="114300" eaLnBrk="1" hangingPunct="1">
              <a:lnSpc>
                <a:spcPct val="80000"/>
              </a:lnSpc>
              <a:buFont typeface="Wingdings 2" pitchFamily="18" charset="2"/>
              <a:buNone/>
            </a:pPr>
            <a:endParaRPr lang="en-US" altLang="en-US" sz="2000" b="1" smtClean="0">
              <a:latin typeface="Verdana" pitchFamily="34" charset="0"/>
            </a:endParaRPr>
          </a:p>
          <a:p>
            <a:pPr lvl="1" defTabSz="114300" eaLnBrk="1" hangingPunct="1">
              <a:lnSpc>
                <a:spcPct val="80000"/>
              </a:lnSpc>
              <a:buClr>
                <a:srgbClr val="B7EAF3"/>
              </a:buClr>
              <a:buFontTx/>
              <a:buChar char="•"/>
            </a:pPr>
            <a:r>
              <a:rPr lang="en-US" altLang="en-US" sz="2000" b="1" smtClean="0">
                <a:latin typeface="Verdana" pitchFamily="34" charset="0"/>
              </a:rPr>
              <a:t>Requests for disability and religious reasonable accommodations unless doing so would impose an undue hardship on the employer.</a:t>
            </a:r>
          </a:p>
          <a:p>
            <a:pPr lvl="1" defTabSz="114300" eaLnBrk="1" hangingPunct="1">
              <a:lnSpc>
                <a:spcPct val="80000"/>
              </a:lnSpc>
              <a:buFont typeface="Wingdings 2" pitchFamily="18" charset="2"/>
              <a:buNone/>
            </a:pPr>
            <a:endParaRPr lang="en-US" altLang="en-US" sz="2000" b="1" smtClean="0">
              <a:latin typeface="Verdana" pitchFamily="34" charset="0"/>
            </a:endParaRPr>
          </a:p>
          <a:p>
            <a:pPr lvl="1" defTabSz="114300" eaLnBrk="1" hangingPunct="1">
              <a:lnSpc>
                <a:spcPct val="80000"/>
              </a:lnSpc>
              <a:buClr>
                <a:srgbClr val="B7EAF3"/>
              </a:buClr>
              <a:buFontTx/>
              <a:buChar char="•"/>
            </a:pPr>
            <a:r>
              <a:rPr lang="en-US" altLang="en-US" sz="2000" b="1" smtClean="0">
                <a:latin typeface="Verdana" pitchFamily="34" charset="0"/>
              </a:rPr>
              <a:t>Harassment or creation of a hostile work environment based on race, color, religion, sex, national origin, disability, age, or genetic information.*</a:t>
            </a:r>
          </a:p>
          <a:p>
            <a:pPr lvl="3" defTabSz="114300" eaLnBrk="1" hangingPunct="1">
              <a:lnSpc>
                <a:spcPct val="80000"/>
              </a:lnSpc>
              <a:buClr>
                <a:schemeClr val="bg2"/>
              </a:buClr>
              <a:buFontTx/>
              <a:buNone/>
            </a:pPr>
            <a:r>
              <a:rPr lang="en-US" altLang="en-US" b="1" smtClean="0">
                <a:latin typeface="Verdana" pitchFamily="34" charset="0"/>
              </a:rPr>
              <a:t>	</a:t>
            </a:r>
          </a:p>
          <a:p>
            <a:pPr lvl="1" defTabSz="114300" eaLnBrk="1" hangingPunct="1">
              <a:lnSpc>
                <a:spcPct val="80000"/>
              </a:lnSpc>
              <a:buClr>
                <a:schemeClr val="bg2"/>
              </a:buClr>
              <a:buFontTx/>
              <a:buNone/>
            </a:pPr>
            <a:r>
              <a:rPr lang="en-US" altLang="en-US" sz="2000" b="1" smtClean="0">
                <a:latin typeface="Verdana" pitchFamily="34" charset="0"/>
              </a:rPr>
              <a:t>	* DHRA has a zero tolerance policy on harassment</a:t>
            </a:r>
            <a:r>
              <a:rPr lang="en-US" altLang="en-US" sz="2000" b="1" i="1" smtClean="0">
                <a:latin typeface="Verdana" pitchFamily="34" charset="0"/>
              </a:rPr>
              <a:t>. </a:t>
            </a:r>
            <a:r>
              <a:rPr lang="en-US" altLang="en-US" sz="2000" b="1" smtClean="0">
                <a:latin typeface="Verdana" pitchFamily="34" charset="0"/>
              </a:rPr>
              <a:t>            </a:t>
            </a:r>
            <a:endParaRPr lang="en-US" altLang="en-US" sz="2000" b="1" i="1" smtClean="0">
              <a:latin typeface="Verdana" pitchFamily="34" charset="0"/>
            </a:endParaRPr>
          </a:p>
          <a:p>
            <a:pPr marL="3175" indent="-3175" defTabSz="114300" eaLnBrk="1" hangingPunct="1">
              <a:lnSpc>
                <a:spcPct val="80000"/>
              </a:lnSpc>
            </a:pPr>
            <a:endParaRPr lang="en-US" altLang="en-US" sz="2000" b="1" smtClean="0">
              <a:latin typeface="Verdana" pitchFamily="34" charset="0"/>
            </a:endParaRPr>
          </a:p>
        </p:txBody>
      </p:sp>
      <p:sp>
        <p:nvSpPr>
          <p:cNvPr id="9219"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D1751FF6-2FFA-467F-96CA-4AF00A7335FF}" type="slidenum">
              <a:rPr lang="en-US" altLang="en-US" sz="1200" b="0">
                <a:latin typeface="Arial Black" pitchFamily="34" charset="0"/>
              </a:rPr>
              <a:pPr algn="r" eaLnBrk="1" hangingPunct="1">
                <a:spcBef>
                  <a:spcPct val="0"/>
                </a:spcBef>
                <a:buClrTx/>
                <a:buSzTx/>
                <a:buFontTx/>
                <a:buNone/>
              </a:pPr>
              <a:t>6</a:t>
            </a:fld>
            <a:endParaRPr lang="en-US" altLang="en-US" sz="1200" b="0">
              <a:latin typeface="Arial Black" pitchFamily="34" charset="0"/>
            </a:endParaRPr>
          </a:p>
        </p:txBody>
      </p:sp>
      <p:sp>
        <p:nvSpPr>
          <p:cNvPr id="9220" name="WordArt 4"/>
          <p:cNvSpPr>
            <a:spLocks noChangeArrowheads="1" noChangeShapeType="1" noTextEdit="1"/>
          </p:cNvSpPr>
          <p:nvPr/>
        </p:nvSpPr>
        <p:spPr bwMode="auto">
          <a:xfrm>
            <a:off x="1524000" y="228600"/>
            <a:ext cx="70866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Anti-Discrimination Laws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457200" y="1600200"/>
            <a:ext cx="8229600" cy="4572000"/>
          </a:xfrm>
        </p:spPr>
        <p:txBody>
          <a:bodyPr/>
          <a:lstStyle/>
          <a:p>
            <a:pPr algn="ctr" eaLnBrk="1" hangingPunct="1">
              <a:buFont typeface="Wingdings 2" pitchFamily="18" charset="2"/>
              <a:buNone/>
            </a:pPr>
            <a:r>
              <a:rPr lang="en-US" altLang="en-US" sz="2200" b="1" smtClean="0">
                <a:latin typeface="Verdana" pitchFamily="34" charset="0"/>
              </a:rPr>
              <a:t>   Prohibits discrimination against Federal employees and applicants from employment discrimination on the basis of race, color, religion, sex, and national origin.</a:t>
            </a:r>
          </a:p>
          <a:p>
            <a:pPr algn="ctr" eaLnBrk="1" hangingPunct="1">
              <a:buFont typeface="Wingdings 2" pitchFamily="18" charset="2"/>
              <a:buNone/>
            </a:pPr>
            <a:endParaRPr lang="en-US" altLang="en-US" sz="2200" b="1" smtClean="0">
              <a:latin typeface="Verdana" pitchFamily="34" charset="0"/>
            </a:endParaRPr>
          </a:p>
          <a:p>
            <a:pPr algn="ctr" eaLnBrk="1" hangingPunct="1">
              <a:buFont typeface="Wingdings 2" pitchFamily="18" charset="2"/>
              <a:buNone/>
            </a:pPr>
            <a:r>
              <a:rPr lang="en-US" altLang="en-US" sz="2200" b="1" smtClean="0">
                <a:latin typeface="Verdana" pitchFamily="34" charset="0"/>
              </a:rPr>
              <a:t>Sexual harassment and pregnancy discrimination are considered forms of sex discrimination.</a:t>
            </a:r>
          </a:p>
          <a:p>
            <a:pPr algn="ctr" eaLnBrk="1" hangingPunct="1">
              <a:buFont typeface="Wingdings 2" pitchFamily="18" charset="2"/>
              <a:buNone/>
            </a:pPr>
            <a:endParaRPr lang="en-US" altLang="en-US" sz="2200" b="1" smtClean="0">
              <a:latin typeface="Verdana" pitchFamily="34" charset="0"/>
            </a:endParaRPr>
          </a:p>
          <a:p>
            <a:pPr algn="ctr" eaLnBrk="1" hangingPunct="1">
              <a:buFontTx/>
              <a:buNone/>
            </a:pPr>
            <a:r>
              <a:rPr lang="en-US" altLang="en-US" sz="2200" b="1" smtClean="0">
                <a:latin typeface="Verdana" pitchFamily="34" charset="0"/>
              </a:rPr>
              <a:t>It also prohibits retaliation against individuals exercising their rights under the Act.</a:t>
            </a:r>
          </a:p>
          <a:p>
            <a:pPr algn="ctr" eaLnBrk="1" hangingPunct="1">
              <a:buFont typeface="Wingdings 2" pitchFamily="18" charset="2"/>
              <a:buNone/>
            </a:pPr>
            <a:endParaRPr lang="en-US" altLang="en-US" sz="2200" b="1" smtClean="0">
              <a:latin typeface="Verdana" pitchFamily="34" charset="0"/>
            </a:endParaRPr>
          </a:p>
          <a:p>
            <a:pPr algn="ctr" eaLnBrk="1" hangingPunct="1">
              <a:buFont typeface="Wingdings 2" pitchFamily="18" charset="2"/>
              <a:buNone/>
            </a:pPr>
            <a:r>
              <a:rPr lang="en-US" altLang="en-US" sz="2200" b="1" smtClean="0">
                <a:latin typeface="Verdana" pitchFamily="34" charset="0"/>
              </a:rPr>
              <a:t>   </a:t>
            </a:r>
          </a:p>
        </p:txBody>
      </p:sp>
      <p:sp>
        <p:nvSpPr>
          <p:cNvPr id="10243" name="Line 16"/>
          <p:cNvSpPr>
            <a:spLocks noChangeShapeType="1"/>
          </p:cNvSpPr>
          <p:nvPr/>
        </p:nvSpPr>
        <p:spPr bwMode="auto">
          <a:xfrm>
            <a:off x="1219200" y="32004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 name="Line 16"/>
          <p:cNvSpPr>
            <a:spLocks noChangeShapeType="1"/>
          </p:cNvSpPr>
          <p:nvPr/>
        </p:nvSpPr>
        <p:spPr bwMode="auto">
          <a:xfrm>
            <a:off x="1219200" y="43434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Slide Number Placeholder 8"/>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F67BE0D8-C864-4012-8D7D-111EA5E03620}" type="slidenum">
              <a:rPr lang="en-US" altLang="en-US" sz="1200" b="0">
                <a:latin typeface="Arial Black" pitchFamily="34" charset="0"/>
              </a:rPr>
              <a:pPr algn="r" eaLnBrk="1" hangingPunct="1">
                <a:spcBef>
                  <a:spcPct val="0"/>
                </a:spcBef>
                <a:buClrTx/>
                <a:buSzTx/>
                <a:buFontTx/>
                <a:buNone/>
              </a:pPr>
              <a:t>7</a:t>
            </a:fld>
            <a:endParaRPr lang="en-US" altLang="en-US" sz="1200" b="0">
              <a:latin typeface="Arial Black" pitchFamily="34" charset="0"/>
            </a:endParaRPr>
          </a:p>
        </p:txBody>
      </p:sp>
      <p:sp>
        <p:nvSpPr>
          <p:cNvPr id="10246" name="WordArt 4"/>
          <p:cNvSpPr>
            <a:spLocks noChangeArrowheads="1" noChangeShapeType="1" noTextEdit="1"/>
          </p:cNvSpPr>
          <p:nvPr/>
        </p:nvSpPr>
        <p:spPr bwMode="auto">
          <a:xfrm>
            <a:off x="1295400" y="228600"/>
            <a:ext cx="76200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Title VII of the 1964 Civil Rights Act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457200" y="1524000"/>
            <a:ext cx="8229600" cy="3124200"/>
          </a:xfrm>
        </p:spPr>
        <p:txBody>
          <a:bodyPr/>
          <a:lstStyle/>
          <a:p>
            <a:pPr algn="ctr" eaLnBrk="1" hangingPunct="1">
              <a:buFont typeface="Wingdings 2" pitchFamily="18" charset="2"/>
              <a:buNone/>
            </a:pPr>
            <a:r>
              <a:rPr lang="en-US" altLang="en-US" sz="2200" b="1" smtClean="0">
                <a:latin typeface="Verdana" pitchFamily="34" charset="0"/>
              </a:rPr>
              <a:t>   Prohibits discrimination </a:t>
            </a:r>
          </a:p>
          <a:p>
            <a:pPr algn="ctr" eaLnBrk="1" hangingPunct="1">
              <a:buFontTx/>
              <a:buNone/>
            </a:pPr>
            <a:r>
              <a:rPr lang="en-US" altLang="en-US" sz="2200" b="1" smtClean="0">
                <a:latin typeface="Verdana" pitchFamily="34" charset="0"/>
              </a:rPr>
              <a:t>against Federal employees and applicants </a:t>
            </a:r>
          </a:p>
          <a:p>
            <a:pPr algn="ctr" eaLnBrk="1" hangingPunct="1">
              <a:buFontTx/>
              <a:buNone/>
            </a:pPr>
            <a:r>
              <a:rPr lang="en-US" altLang="en-US" sz="2200" b="1" smtClean="0">
                <a:latin typeface="Verdana" pitchFamily="34" charset="0"/>
              </a:rPr>
              <a:t>who are 40 years of age or older.</a:t>
            </a:r>
          </a:p>
          <a:p>
            <a:pPr algn="ctr" eaLnBrk="1" hangingPunct="1">
              <a:buFont typeface="Wingdings 2" pitchFamily="18" charset="2"/>
              <a:buNone/>
            </a:pPr>
            <a:endParaRPr lang="en-US" altLang="en-US" sz="2200" b="1" smtClean="0">
              <a:latin typeface="Verdana" pitchFamily="34" charset="0"/>
            </a:endParaRPr>
          </a:p>
          <a:p>
            <a:pPr algn="ctr" eaLnBrk="1" hangingPunct="1">
              <a:buFont typeface="Wingdings 2" pitchFamily="18" charset="2"/>
              <a:buNone/>
            </a:pPr>
            <a:r>
              <a:rPr lang="en-US" altLang="en-US" sz="2200" b="1" smtClean="0">
                <a:latin typeface="Verdana" pitchFamily="34" charset="0"/>
              </a:rPr>
              <a:t>   Claims of discrimination </a:t>
            </a:r>
          </a:p>
          <a:p>
            <a:pPr algn="ctr" eaLnBrk="1" hangingPunct="1">
              <a:buFont typeface="Wingdings 2" pitchFamily="18" charset="2"/>
              <a:buNone/>
            </a:pPr>
            <a:r>
              <a:rPr lang="en-US" altLang="en-US" sz="2200" b="1" smtClean="0">
                <a:latin typeface="Verdana" pitchFamily="34" charset="0"/>
              </a:rPr>
              <a:t>under the ADEA </a:t>
            </a:r>
          </a:p>
          <a:p>
            <a:pPr algn="ctr" eaLnBrk="1" hangingPunct="1">
              <a:buFont typeface="Wingdings 2" pitchFamily="18" charset="2"/>
              <a:buNone/>
            </a:pPr>
            <a:r>
              <a:rPr lang="en-US" altLang="en-US" sz="2200" b="1" smtClean="0">
                <a:latin typeface="Verdana" pitchFamily="34" charset="0"/>
              </a:rPr>
              <a:t>may proceed directly to U.S. District Court</a:t>
            </a:r>
            <a:r>
              <a:rPr lang="en-US" altLang="en-US" sz="2200" b="1" smtClean="0">
                <a:solidFill>
                  <a:schemeClr val="hlink"/>
                </a:solidFill>
                <a:latin typeface="Verdana" pitchFamily="34" charset="0"/>
              </a:rPr>
              <a:t>*</a:t>
            </a:r>
          </a:p>
        </p:txBody>
      </p:sp>
      <p:sp>
        <p:nvSpPr>
          <p:cNvPr id="11267" name="Rectangle 14"/>
          <p:cNvSpPr>
            <a:spLocks noChangeArrowheads="1"/>
          </p:cNvSpPr>
          <p:nvPr/>
        </p:nvSpPr>
        <p:spPr bwMode="auto">
          <a:xfrm>
            <a:off x="685800" y="5029200"/>
            <a:ext cx="82296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eaLnBrk="1" hangingPunct="1">
              <a:lnSpc>
                <a:spcPct val="90000"/>
              </a:lnSpc>
              <a:buClr>
                <a:schemeClr val="bg2"/>
              </a:buClr>
              <a:buSzPct val="75000"/>
              <a:buFont typeface="Wingdings" pitchFamily="2" charset="2"/>
              <a:buNone/>
            </a:pPr>
            <a:r>
              <a:rPr lang="en-US" altLang="en-US" sz="1800">
                <a:solidFill>
                  <a:schemeClr val="hlink"/>
                </a:solidFill>
                <a:latin typeface="Verdana" pitchFamily="34" charset="0"/>
              </a:rPr>
              <a:t>*</a:t>
            </a:r>
            <a:r>
              <a:rPr lang="en-US" altLang="en-US" sz="1800">
                <a:latin typeface="Verdana" pitchFamily="34" charset="0"/>
              </a:rPr>
              <a:t>Aggrieved individuals complaining about age discrimination </a:t>
            </a:r>
          </a:p>
          <a:p>
            <a:pPr eaLnBrk="1" hangingPunct="1">
              <a:lnSpc>
                <a:spcPct val="90000"/>
              </a:lnSpc>
              <a:buClr>
                <a:schemeClr val="bg2"/>
              </a:buClr>
              <a:buSzPct val="75000"/>
              <a:buFont typeface="Wingdings" pitchFamily="2" charset="2"/>
              <a:buNone/>
            </a:pPr>
            <a:r>
              <a:rPr lang="en-US" altLang="en-US" sz="1800">
                <a:latin typeface="Verdana" pitchFamily="34" charset="0"/>
              </a:rPr>
              <a:t>  may give notice of intent to sue to the Equal Employment  </a:t>
            </a:r>
          </a:p>
          <a:p>
            <a:pPr eaLnBrk="1" hangingPunct="1">
              <a:lnSpc>
                <a:spcPct val="90000"/>
              </a:lnSpc>
              <a:buClr>
                <a:schemeClr val="bg2"/>
              </a:buClr>
              <a:buSzPct val="75000"/>
              <a:buFont typeface="Wingdings" pitchFamily="2" charset="2"/>
              <a:buNone/>
            </a:pPr>
            <a:r>
              <a:rPr lang="en-US" altLang="en-US" sz="1800">
                <a:latin typeface="Verdana" pitchFamily="34" charset="0"/>
              </a:rPr>
              <a:t>  Opportunity Commission within 180 days of the alleged </a:t>
            </a:r>
          </a:p>
          <a:p>
            <a:pPr eaLnBrk="1" hangingPunct="1">
              <a:lnSpc>
                <a:spcPct val="90000"/>
              </a:lnSpc>
              <a:buClr>
                <a:schemeClr val="bg2"/>
              </a:buClr>
              <a:buSzPct val="75000"/>
              <a:buFont typeface="Wingdings" pitchFamily="2" charset="2"/>
              <a:buNone/>
            </a:pPr>
            <a:r>
              <a:rPr lang="en-US" altLang="en-US" sz="1800">
                <a:latin typeface="Verdana" pitchFamily="34" charset="0"/>
              </a:rPr>
              <a:t>  discrimination.  </a:t>
            </a:r>
          </a:p>
        </p:txBody>
      </p:sp>
      <p:sp>
        <p:nvSpPr>
          <p:cNvPr id="11268" name="Line 16"/>
          <p:cNvSpPr>
            <a:spLocks noChangeShapeType="1"/>
          </p:cNvSpPr>
          <p:nvPr/>
        </p:nvSpPr>
        <p:spPr bwMode="auto">
          <a:xfrm>
            <a:off x="1219200" y="29718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Slide Number Placeholder 6"/>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0E2F2535-C130-4491-B911-EBE91AA96611}" type="slidenum">
              <a:rPr lang="en-US" altLang="en-US" sz="1200" b="0">
                <a:latin typeface="Arial Black" pitchFamily="34" charset="0"/>
              </a:rPr>
              <a:pPr algn="r" eaLnBrk="1" hangingPunct="1">
                <a:spcBef>
                  <a:spcPct val="0"/>
                </a:spcBef>
                <a:buClrTx/>
                <a:buSzTx/>
                <a:buFontTx/>
                <a:buNone/>
              </a:pPr>
              <a:t>8</a:t>
            </a:fld>
            <a:endParaRPr lang="en-US" altLang="en-US" sz="1200" b="0">
              <a:latin typeface="Arial Black" pitchFamily="34" charset="0"/>
            </a:endParaRPr>
          </a:p>
        </p:txBody>
      </p:sp>
      <p:sp>
        <p:nvSpPr>
          <p:cNvPr id="11270" name="WordArt 4"/>
          <p:cNvSpPr>
            <a:spLocks noChangeArrowheads="1" noChangeShapeType="1" noTextEdit="1"/>
          </p:cNvSpPr>
          <p:nvPr/>
        </p:nvSpPr>
        <p:spPr bwMode="auto">
          <a:xfrm>
            <a:off x="2266950" y="44450"/>
            <a:ext cx="55753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The Age Discrimination </a:t>
            </a:r>
          </a:p>
          <a:p>
            <a:pPr algn="ctr"/>
            <a:r>
              <a:rPr lang="en-US" sz="3600" kern="10">
                <a:effectLst>
                  <a:outerShdw dist="35921" dir="2700000" algn="ctr" rotWithShape="0">
                    <a:schemeClr val="bg1">
                      <a:alpha val="50000"/>
                    </a:schemeClr>
                  </a:outerShdw>
                </a:effectLst>
                <a:latin typeface="Calibri"/>
                <a:cs typeface="Calibri"/>
              </a:rPr>
              <a:t>in Employment Act (ADEA)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ChangeArrowheads="1"/>
          </p:cNvSpPr>
          <p:nvPr/>
        </p:nvSpPr>
        <p:spPr bwMode="auto">
          <a:xfrm>
            <a:off x="152400" y="1524000"/>
            <a:ext cx="86868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ctr">
              <a:spcBef>
                <a:spcPct val="0"/>
              </a:spcBef>
              <a:buClrTx/>
              <a:buSzTx/>
              <a:buFontTx/>
              <a:buNone/>
            </a:pPr>
            <a:r>
              <a:rPr lang="en-US" altLang="en-US" sz="2200">
                <a:latin typeface="Verdana" pitchFamily="34" charset="0"/>
              </a:rPr>
              <a:t>Mandates the same pay </a:t>
            </a:r>
          </a:p>
          <a:p>
            <a:pPr algn="ctr">
              <a:spcBef>
                <a:spcPct val="0"/>
              </a:spcBef>
              <a:buClrTx/>
              <a:buSzTx/>
              <a:buFontTx/>
              <a:buNone/>
            </a:pPr>
            <a:r>
              <a:rPr lang="en-US" altLang="en-US" sz="2200">
                <a:latin typeface="Verdana" pitchFamily="34" charset="0"/>
              </a:rPr>
              <a:t>for persons who do the same work </a:t>
            </a:r>
          </a:p>
          <a:p>
            <a:pPr algn="ctr">
              <a:spcBef>
                <a:spcPct val="0"/>
              </a:spcBef>
              <a:buClrTx/>
              <a:buSzTx/>
              <a:buFontTx/>
              <a:buNone/>
            </a:pPr>
            <a:r>
              <a:rPr lang="en-US" altLang="en-US" sz="2200">
                <a:latin typeface="Verdana" pitchFamily="34" charset="0"/>
              </a:rPr>
              <a:t>without regard to sex. </a:t>
            </a:r>
          </a:p>
          <a:p>
            <a:pPr>
              <a:spcBef>
                <a:spcPct val="0"/>
              </a:spcBef>
              <a:buClrTx/>
              <a:buSzTx/>
              <a:buFontTx/>
              <a:buNone/>
            </a:pPr>
            <a:endParaRPr lang="en-US" altLang="en-US" sz="2200">
              <a:latin typeface="Verdana" pitchFamily="34" charset="0"/>
            </a:endParaRPr>
          </a:p>
          <a:p>
            <a:pPr>
              <a:spcBef>
                <a:spcPct val="0"/>
              </a:spcBef>
              <a:buClrTx/>
              <a:buSzTx/>
              <a:buFontTx/>
              <a:buNone/>
            </a:pPr>
            <a:endParaRPr lang="en-US" altLang="en-US" sz="2200">
              <a:latin typeface="Verdana" pitchFamily="34" charset="0"/>
            </a:endParaRPr>
          </a:p>
          <a:p>
            <a:pPr algn="ctr">
              <a:spcBef>
                <a:spcPct val="0"/>
              </a:spcBef>
              <a:buClrTx/>
              <a:buSzTx/>
              <a:buFontTx/>
              <a:buNone/>
            </a:pPr>
            <a:r>
              <a:rPr lang="en-US" altLang="en-US" sz="2200">
                <a:latin typeface="Verdana" pitchFamily="34" charset="0"/>
              </a:rPr>
              <a:t>An aggrieved individual does not have to file </a:t>
            </a:r>
          </a:p>
          <a:p>
            <a:pPr algn="ctr">
              <a:spcBef>
                <a:spcPct val="0"/>
              </a:spcBef>
              <a:buClrTx/>
              <a:buSzTx/>
              <a:buFontTx/>
              <a:buNone/>
            </a:pPr>
            <a:r>
              <a:rPr lang="en-US" altLang="en-US" sz="2200">
                <a:latin typeface="Verdana" pitchFamily="34" charset="0"/>
              </a:rPr>
              <a:t>an administrative complaint </a:t>
            </a:r>
          </a:p>
          <a:p>
            <a:pPr algn="ctr">
              <a:spcBef>
                <a:spcPct val="0"/>
              </a:spcBef>
              <a:buClrTx/>
              <a:buSzTx/>
              <a:buFontTx/>
              <a:buNone/>
            </a:pPr>
            <a:r>
              <a:rPr lang="en-US" altLang="en-US" sz="2200">
                <a:latin typeface="Verdana" pitchFamily="34" charset="0"/>
              </a:rPr>
              <a:t>before filing a lawsuit under the Equal Pay Act. </a:t>
            </a:r>
          </a:p>
          <a:p>
            <a:pPr>
              <a:spcBef>
                <a:spcPct val="0"/>
              </a:spcBef>
              <a:buClrTx/>
              <a:buSzTx/>
              <a:buFontTx/>
              <a:buNone/>
            </a:pPr>
            <a:endParaRPr lang="en-US" altLang="en-US" sz="2200" b="0">
              <a:latin typeface="Verdana" pitchFamily="34" charset="0"/>
            </a:endParaRPr>
          </a:p>
          <a:p>
            <a:pPr>
              <a:spcBef>
                <a:spcPct val="0"/>
              </a:spcBef>
              <a:buClrTx/>
              <a:buSzTx/>
              <a:buFontTx/>
              <a:buNone/>
            </a:pPr>
            <a:endParaRPr lang="en-US" altLang="en-US" sz="2200" b="0">
              <a:latin typeface="Verdana" pitchFamily="34" charset="0"/>
            </a:endParaRPr>
          </a:p>
          <a:p>
            <a:pPr algn="ctr">
              <a:spcBef>
                <a:spcPct val="0"/>
              </a:spcBef>
              <a:buClrTx/>
              <a:buSzTx/>
              <a:buFontTx/>
              <a:buNone/>
            </a:pPr>
            <a:r>
              <a:rPr lang="en-US" altLang="en-US" sz="2200">
                <a:latin typeface="Verdana" pitchFamily="34" charset="0"/>
              </a:rPr>
              <a:t>If an aggrieved individual wants to file </a:t>
            </a:r>
          </a:p>
          <a:p>
            <a:pPr algn="ctr">
              <a:spcBef>
                <a:spcPct val="0"/>
              </a:spcBef>
              <a:buClrTx/>
              <a:buSzTx/>
              <a:buFontTx/>
              <a:buNone/>
            </a:pPr>
            <a:r>
              <a:rPr lang="en-US" altLang="en-US" sz="2200">
                <a:latin typeface="Verdana" pitchFamily="34" charset="0"/>
              </a:rPr>
              <a:t>an administrative complaint, </a:t>
            </a:r>
          </a:p>
          <a:p>
            <a:pPr algn="ctr">
              <a:spcBef>
                <a:spcPct val="0"/>
              </a:spcBef>
              <a:buClrTx/>
              <a:buSzTx/>
              <a:buFontTx/>
              <a:buNone/>
            </a:pPr>
            <a:r>
              <a:rPr lang="en-US" altLang="en-US" sz="2200">
                <a:latin typeface="Verdana" pitchFamily="34" charset="0"/>
              </a:rPr>
              <a:t>it will be processed like Title VII complaints.</a:t>
            </a:r>
            <a:endParaRPr lang="en-US" altLang="en-US" sz="2200" b="0">
              <a:latin typeface="Verdana" pitchFamily="34" charset="0"/>
            </a:endParaRPr>
          </a:p>
        </p:txBody>
      </p:sp>
      <p:sp>
        <p:nvSpPr>
          <p:cNvPr id="12291" name="Line 16"/>
          <p:cNvSpPr>
            <a:spLocks noChangeShapeType="1"/>
          </p:cNvSpPr>
          <p:nvPr/>
        </p:nvSpPr>
        <p:spPr bwMode="auto">
          <a:xfrm>
            <a:off x="1143000" y="28956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 name="Line 16"/>
          <p:cNvSpPr>
            <a:spLocks noChangeShapeType="1"/>
          </p:cNvSpPr>
          <p:nvPr/>
        </p:nvSpPr>
        <p:spPr bwMode="auto">
          <a:xfrm>
            <a:off x="1143000" y="4648200"/>
            <a:ext cx="68580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Slide Number Placeholder 8"/>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0BD0D9"/>
              </a:buClr>
              <a:buSzPct val="95000"/>
              <a:buFont typeface="Wingdings 2" pitchFamily="18" charset="2"/>
              <a:buChar char=""/>
              <a:defRPr sz="2600">
                <a:solidFill>
                  <a:schemeClr val="tx1"/>
                </a:solidFill>
                <a:latin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defRPr>
            </a:lvl9pPr>
          </a:lstStyle>
          <a:p>
            <a:pPr algn="r" eaLnBrk="1" hangingPunct="1">
              <a:spcBef>
                <a:spcPct val="0"/>
              </a:spcBef>
              <a:buClrTx/>
              <a:buSzTx/>
              <a:buFontTx/>
              <a:buNone/>
            </a:pPr>
            <a:fld id="{0016A58D-EB52-4523-BDA8-D2A9A9BD1C28}" type="slidenum">
              <a:rPr lang="en-US" altLang="en-US" sz="1200" b="0">
                <a:latin typeface="Arial Black" pitchFamily="34" charset="0"/>
              </a:rPr>
              <a:pPr algn="r" eaLnBrk="1" hangingPunct="1">
                <a:spcBef>
                  <a:spcPct val="0"/>
                </a:spcBef>
                <a:buClrTx/>
                <a:buSzTx/>
                <a:buFontTx/>
                <a:buNone/>
              </a:pPr>
              <a:t>9</a:t>
            </a:fld>
            <a:endParaRPr lang="en-US" altLang="en-US" sz="1200" b="0">
              <a:latin typeface="Arial Black" pitchFamily="34" charset="0"/>
            </a:endParaRPr>
          </a:p>
        </p:txBody>
      </p:sp>
      <p:sp>
        <p:nvSpPr>
          <p:cNvPr id="12294" name="WordArt 4"/>
          <p:cNvSpPr>
            <a:spLocks noChangeArrowheads="1" noChangeShapeType="1" noTextEdit="1"/>
          </p:cNvSpPr>
          <p:nvPr/>
        </p:nvSpPr>
        <p:spPr bwMode="auto">
          <a:xfrm>
            <a:off x="1524000" y="228600"/>
            <a:ext cx="7162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chemeClr val="bg1">
                      <a:alpha val="50000"/>
                    </a:schemeClr>
                  </a:outerShdw>
                </a:effectLst>
                <a:latin typeface="Calibri"/>
                <a:cs typeface="Calibri"/>
              </a:rPr>
              <a:t>The Equal Pay Act of 1963</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9800"/>
      </a:hlink>
      <a:folHlink>
        <a:srgbClr val="F45511"/>
      </a:folHlink>
    </a:clrScheme>
    <a:fontScheme name="3_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100000" t="200000" r="100000" b="4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100000" t="200000" r="100000" b="40000"/>
          </a:path>
        </a:gradFill>
      </a:fillStyleLst>
      <a:lnStyleLst>
        <a:ln w="698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shade val="90000"/>
                <a:satMod val="150000"/>
              </a:schemeClr>
              <a:schemeClr val="phClr">
                <a:tint val="85000"/>
                <a:satMod val="150000"/>
              </a:schemeClr>
            </a:duotone>
          </a:blip>
          <a:tile tx="0" ty="0" sx="70000" sy="70000" flip="none" algn="ctr"/>
        </a:blipFill>
      </a:bgFillStyleLst>
    </a:fmtScheme>
  </a:themeElements>
  <a:objectDefaults/>
  <a:extraClrSchemeLst/>
</a:theme>
</file>

<file path=ppt/theme/theme2.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CDF31FBA6F4A4CAB2DC2E50CF64EEC" ma:contentTypeVersion="0" ma:contentTypeDescription="Create a new document." ma:contentTypeScope="" ma:versionID="96553f56b1cfea3109b06e79613d124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9031B7-4F08-43ED-896C-31F79CB3E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7FAA858-F324-46F9-95AC-E2821C24EFFF}">
  <ds:schemaRefs>
    <ds:schemaRef ds:uri="http://schemas.microsoft.com/sharepoint/v3/contenttype/forms"/>
  </ds:schemaRefs>
</ds:datastoreItem>
</file>

<file path=customXml/itemProps3.xml><?xml version="1.0" encoding="utf-8"?>
<ds:datastoreItem xmlns:ds="http://schemas.openxmlformats.org/officeDocument/2006/customXml" ds:itemID="{9470AE10-30D7-430B-98CC-EE93E91D23F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Template>
  <TotalTime>2578</TotalTime>
  <Words>1789</Words>
  <Application>Microsoft Office PowerPoint</Application>
  <PresentationFormat>On-screen Show (4:3)</PresentationFormat>
  <Paragraphs>368</Paragraphs>
  <Slides>33</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Wingdings</vt:lpstr>
      <vt:lpstr>Constantia</vt:lpstr>
      <vt:lpstr>Calibri</vt:lpstr>
      <vt:lpstr>Arial Black</vt:lpstr>
      <vt:lpstr>Wingdings 2</vt:lpstr>
      <vt:lpstr>Verdana</vt:lpstr>
      <vt:lpstr>3_Flow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click on the link below to view and print the Certificate of Completion</vt:lpstr>
    </vt:vector>
  </TitlesOfParts>
  <Company>Defense Manpower Data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taguasjp</dc:creator>
  <cp:lastModifiedBy>Gielas, Kristina M Mrs CIV NG COARNG</cp:lastModifiedBy>
  <cp:revision>39</cp:revision>
  <dcterms:created xsi:type="dcterms:W3CDTF">2010-03-30T21:47:52Z</dcterms:created>
  <dcterms:modified xsi:type="dcterms:W3CDTF">2018-09-12T20:12:34Z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0x010100F0CDF31FBA6F4A4CAB2DC2E50CF64EEC</vt:lpwstr>
  </property>
</Properties>
</file>